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383" r:id="rId6"/>
    <p:sldId id="306" r:id="rId7"/>
    <p:sldId id="256" r:id="rId8"/>
    <p:sldId id="259" r:id="rId9"/>
    <p:sldId id="334" r:id="rId10"/>
    <p:sldId id="335" r:id="rId11"/>
    <p:sldId id="336" r:id="rId12"/>
    <p:sldId id="257" r:id="rId13"/>
    <p:sldId id="273" r:id="rId14"/>
    <p:sldId id="258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261" r:id="rId30"/>
    <p:sldId id="262" r:id="rId31"/>
    <p:sldId id="323" r:id="rId32"/>
    <p:sldId id="324" r:id="rId33"/>
    <p:sldId id="325" r:id="rId34"/>
    <p:sldId id="326" r:id="rId35"/>
    <p:sldId id="327" r:id="rId36"/>
    <p:sldId id="328" r:id="rId37"/>
    <p:sldId id="333" r:id="rId38"/>
    <p:sldId id="329" r:id="rId39"/>
    <p:sldId id="330" r:id="rId40"/>
    <p:sldId id="331" r:id="rId41"/>
    <p:sldId id="332" r:id="rId42"/>
    <p:sldId id="337" r:id="rId43"/>
    <p:sldId id="338" r:id="rId44"/>
    <p:sldId id="339" r:id="rId45"/>
    <p:sldId id="340" r:id="rId46"/>
    <p:sldId id="363" r:id="rId47"/>
    <p:sldId id="370" r:id="rId48"/>
    <p:sldId id="357" r:id="rId49"/>
    <p:sldId id="358" r:id="rId50"/>
    <p:sldId id="276" r:id="rId51"/>
    <p:sldId id="278" r:id="rId52"/>
    <p:sldId id="367" r:id="rId53"/>
    <p:sldId id="369" r:id="rId54"/>
    <p:sldId id="277" r:id="rId55"/>
    <p:sldId id="359" r:id="rId56"/>
    <p:sldId id="282" r:id="rId57"/>
    <p:sldId id="283" r:id="rId58"/>
    <p:sldId id="284" r:id="rId59"/>
    <p:sldId id="343" r:id="rId60"/>
    <p:sldId id="361" r:id="rId61"/>
    <p:sldId id="286" r:id="rId62"/>
    <p:sldId id="287" r:id="rId63"/>
    <p:sldId id="356" r:id="rId64"/>
    <p:sldId id="289" r:id="rId65"/>
    <p:sldId id="346" r:id="rId66"/>
    <p:sldId id="360" r:id="rId67"/>
    <p:sldId id="362" r:id="rId68"/>
    <p:sldId id="344" r:id="rId69"/>
    <p:sldId id="345" r:id="rId70"/>
    <p:sldId id="349" r:id="rId71"/>
    <p:sldId id="292" r:id="rId72"/>
    <p:sldId id="347" r:id="rId73"/>
    <p:sldId id="350" r:id="rId74"/>
    <p:sldId id="348" r:id="rId75"/>
    <p:sldId id="290" r:id="rId76"/>
    <p:sldId id="291" r:id="rId77"/>
    <p:sldId id="280" r:id="rId78"/>
    <p:sldId id="294" r:id="rId79"/>
    <p:sldId id="295" r:id="rId80"/>
    <p:sldId id="373" r:id="rId81"/>
    <p:sldId id="374" r:id="rId82"/>
    <p:sldId id="296" r:id="rId83"/>
    <p:sldId id="297" r:id="rId84"/>
    <p:sldId id="298" r:id="rId85"/>
    <p:sldId id="372" r:id="rId86"/>
    <p:sldId id="371" r:id="rId87"/>
    <p:sldId id="351" r:id="rId88"/>
    <p:sldId id="352" r:id="rId89"/>
    <p:sldId id="353" r:id="rId90"/>
    <p:sldId id="354" r:id="rId91"/>
    <p:sldId id="364" r:id="rId92"/>
    <p:sldId id="365" r:id="rId93"/>
    <p:sldId id="366" r:id="rId94"/>
    <p:sldId id="375" r:id="rId95"/>
    <p:sldId id="376" r:id="rId96"/>
    <p:sldId id="377" r:id="rId97"/>
    <p:sldId id="378" r:id="rId98"/>
    <p:sldId id="379" r:id="rId99"/>
    <p:sldId id="380" r:id="rId100"/>
    <p:sldId id="381" r:id="rId101"/>
    <p:sldId id="382" r:id="rId10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85B"/>
    <a:srgbClr val="000000"/>
    <a:srgbClr val="660066"/>
    <a:srgbClr val="006600"/>
    <a:srgbClr val="0000FF"/>
    <a:srgbClr val="A2F395"/>
    <a:srgbClr val="D1F296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3264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image" Target="../media/image9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CD876-3BE4-4BBD-A142-2FC3708F37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1EF05-E229-4AE5-BAF0-9CFE4CA1C7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A26A7-F70B-4F90-A0B3-68FC21A4AA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F0AB82A-72FC-42DC-A5DC-3C4FBDEA54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A72484-AE8B-4D6A-974D-DB4F85A598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9F8AA-A448-4A8D-B391-2429F6D890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338E5-0D64-4C6E-ADA8-D8E94388CD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E5F83-34C5-4DF0-9216-4D9063CAA9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B4058-FE8B-4F4E-A2D8-0E60E354D3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A550B-B96C-4BF2-9799-250F004F57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60955-F07B-437A-BE87-47C4A60378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47CC1-25BC-4B31-9F00-952FF787DB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70C52-537C-48B5-8617-5D52B19AE3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40E032F-739C-4E23-BF26-AA277D63173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png"/><Relationship Id="rId7" Type="http://schemas.openxmlformats.org/officeDocument/2006/relationships/image" Target="../media/image21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wmf"/><Relationship Id="rId4" Type="http://schemas.openxmlformats.org/officeDocument/2006/relationships/image" Target="../media/image7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w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0.bin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w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w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w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w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w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w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wmf"/><Relationship Id="rId2" Type="http://schemas.openxmlformats.org/officeDocument/2006/relationships/image" Target="../media/image1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w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3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341438"/>
            <a:ext cx="76327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116013" y="188913"/>
            <a:ext cx="7272337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Комплексные соединения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58" name="Group 14"/>
          <p:cNvGrpSpPr>
            <a:grpSpLocks/>
          </p:cNvGrpSpPr>
          <p:nvPr/>
        </p:nvGrpSpPr>
        <p:grpSpPr bwMode="auto">
          <a:xfrm>
            <a:off x="539750" y="404813"/>
            <a:ext cx="8191500" cy="6251575"/>
            <a:chOff x="341" y="244"/>
            <a:chExt cx="5160" cy="3938"/>
          </a:xfrm>
        </p:grpSpPr>
        <p:pic>
          <p:nvPicPr>
            <p:cNvPr id="82948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1" y="244"/>
              <a:ext cx="4989" cy="3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2949" name="Text Box 5"/>
            <p:cNvSpPr txBox="1">
              <a:spLocks noChangeArrowheads="1"/>
            </p:cNvSpPr>
            <p:nvPr/>
          </p:nvSpPr>
          <p:spPr bwMode="auto">
            <a:xfrm>
              <a:off x="2381" y="3702"/>
              <a:ext cx="3120" cy="4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тетратиоцианато-</a:t>
              </a:r>
              <a:r>
                <a:rPr lang="en-US" sz="2200"/>
                <a:t>N-</a:t>
              </a:r>
              <a:r>
                <a:rPr lang="ru-RU" sz="2200"/>
                <a:t>кобальтат(</a:t>
              </a:r>
              <a:r>
                <a:rPr lang="en-US" sz="2200"/>
                <a:t>II</a:t>
              </a:r>
              <a:r>
                <a:rPr lang="ru-RU" sz="2200"/>
                <a:t>) тетраметиламмония</a:t>
              </a:r>
            </a:p>
          </p:txBody>
        </p:sp>
        <p:sp>
          <p:nvSpPr>
            <p:cNvPr id="82951" name="Text Box 7"/>
            <p:cNvSpPr txBox="1">
              <a:spLocks noChangeArrowheads="1"/>
            </p:cNvSpPr>
            <p:nvPr/>
          </p:nvSpPr>
          <p:spPr bwMode="auto">
            <a:xfrm>
              <a:off x="2381" y="1933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гексамминкобальт(</a:t>
              </a:r>
              <a:r>
                <a:rPr lang="en-US" sz="2200"/>
                <a:t>III</a:t>
              </a:r>
              <a:r>
                <a:rPr lang="ru-RU" sz="2200"/>
                <a:t>)</a:t>
              </a:r>
            </a:p>
          </p:txBody>
        </p:sp>
        <p:sp>
          <p:nvSpPr>
            <p:cNvPr id="82952" name="Text Box 8"/>
            <p:cNvSpPr txBox="1">
              <a:spLocks noChangeArrowheads="1"/>
            </p:cNvSpPr>
            <p:nvPr/>
          </p:nvSpPr>
          <p:spPr bwMode="auto">
            <a:xfrm>
              <a:off x="2381" y="2205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хлорид</a:t>
              </a:r>
              <a:r>
                <a:rPr lang="en-US" sz="2200"/>
                <a:t> </a:t>
              </a:r>
              <a:r>
                <a:rPr lang="ru-RU" sz="2200"/>
                <a:t>гексамминкобальта(</a:t>
              </a:r>
              <a:r>
                <a:rPr lang="en-US" sz="2200"/>
                <a:t>III</a:t>
              </a:r>
              <a:r>
                <a:rPr lang="ru-RU" sz="2200"/>
                <a:t>)</a:t>
              </a:r>
            </a:p>
          </p:txBody>
        </p:sp>
        <p:sp>
          <p:nvSpPr>
            <p:cNvPr id="82953" name="Text Box 9"/>
            <p:cNvSpPr txBox="1">
              <a:spLocks noChangeArrowheads="1"/>
            </p:cNvSpPr>
            <p:nvPr/>
          </p:nvSpPr>
          <p:spPr bwMode="auto">
            <a:xfrm>
              <a:off x="2381" y="2478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гексацианоферрат(</a:t>
              </a:r>
              <a:r>
                <a:rPr lang="en-US" sz="2200"/>
                <a:t>II</a:t>
              </a:r>
              <a:r>
                <a:rPr lang="ru-RU" sz="2200"/>
                <a:t>)</a:t>
              </a:r>
            </a:p>
          </p:txBody>
        </p:sp>
        <p:sp>
          <p:nvSpPr>
            <p:cNvPr id="82954" name="Text Box 10"/>
            <p:cNvSpPr txBox="1">
              <a:spLocks noChangeArrowheads="1"/>
            </p:cNvSpPr>
            <p:nvPr/>
          </p:nvSpPr>
          <p:spPr bwMode="auto">
            <a:xfrm>
              <a:off x="2381" y="2753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гексацианоферрат(</a:t>
              </a:r>
              <a:r>
                <a:rPr lang="en-US" sz="2200"/>
                <a:t>II</a:t>
              </a:r>
              <a:r>
                <a:rPr lang="ru-RU" sz="2200"/>
                <a:t>) калия</a:t>
              </a:r>
            </a:p>
          </p:txBody>
        </p:sp>
        <p:sp>
          <p:nvSpPr>
            <p:cNvPr id="82955" name="Text Box 11"/>
            <p:cNvSpPr txBox="1">
              <a:spLocks noChangeArrowheads="1"/>
            </p:cNvSpPr>
            <p:nvPr/>
          </p:nvSpPr>
          <p:spPr bwMode="auto">
            <a:xfrm>
              <a:off x="2381" y="3070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хлорид дихлоротетрааквахрома(</a:t>
              </a:r>
              <a:r>
                <a:rPr lang="en-US" sz="2200"/>
                <a:t>III</a:t>
              </a:r>
              <a:r>
                <a:rPr lang="ru-RU" sz="2200"/>
                <a:t>)</a:t>
              </a:r>
            </a:p>
          </p:txBody>
        </p:sp>
        <p:sp>
          <p:nvSpPr>
            <p:cNvPr id="82956" name="Text Box 12"/>
            <p:cNvSpPr txBox="1">
              <a:spLocks noChangeArrowheads="1"/>
            </p:cNvSpPr>
            <p:nvPr/>
          </p:nvSpPr>
          <p:spPr bwMode="auto">
            <a:xfrm>
              <a:off x="2381" y="3385"/>
              <a:ext cx="3120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200"/>
                <a:t>трихлороамминплатинат(</a:t>
              </a:r>
              <a:r>
                <a:rPr lang="en-US" sz="2200"/>
                <a:t>II</a:t>
              </a:r>
              <a:r>
                <a:rPr lang="ru-RU" sz="2200"/>
                <a:t>) калия</a:t>
              </a:r>
            </a:p>
          </p:txBody>
        </p:sp>
        <p:sp>
          <p:nvSpPr>
            <p:cNvPr id="82957" name="Text Box 13"/>
            <p:cNvSpPr txBox="1">
              <a:spLocks noChangeArrowheads="1"/>
            </p:cNvSpPr>
            <p:nvPr/>
          </p:nvSpPr>
          <p:spPr bwMode="auto">
            <a:xfrm>
              <a:off x="385" y="3339"/>
              <a:ext cx="1225" cy="2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200"/>
                <a:t>K[Pt(NH</a:t>
              </a:r>
              <a:r>
                <a:rPr lang="en-US" sz="2200" baseline="-25000"/>
                <a:t>3</a:t>
              </a:r>
              <a:r>
                <a:rPr lang="en-US" sz="2200"/>
                <a:t>)Cl</a:t>
              </a:r>
              <a:r>
                <a:rPr lang="en-US" sz="2200" baseline="-25000"/>
                <a:t>3</a:t>
              </a:r>
              <a:r>
                <a:rPr lang="en-US" sz="2200"/>
                <a:t>]</a:t>
              </a:r>
              <a:endParaRPr lang="ru-RU" sz="2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Кратные связи М-М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 b="1"/>
              <a:t>Восстановление солей </a:t>
            </a:r>
            <a:r>
              <a:rPr lang="en-US" sz="2400" b="1"/>
              <a:t>Re(VII) [ReO</a:t>
            </a:r>
            <a:r>
              <a:rPr lang="en-US" sz="2400" b="1" baseline="-25000"/>
              <a:t>4</a:t>
            </a:r>
            <a:r>
              <a:rPr lang="en-US" sz="2400" b="1"/>
              <a:t>]</a:t>
            </a:r>
            <a:r>
              <a:rPr lang="ru-RU" sz="2400" b="1" baseline="30000"/>
              <a:t>-</a:t>
            </a:r>
            <a:r>
              <a:rPr lang="en-US" sz="2400" b="1"/>
              <a:t> </a:t>
            </a:r>
            <a:r>
              <a:rPr lang="ru-RU" sz="2400" b="1"/>
              <a:t>приводит </a:t>
            </a:r>
          </a:p>
          <a:p>
            <a:pPr>
              <a:buFontTx/>
              <a:buNone/>
            </a:pPr>
            <a:r>
              <a:rPr lang="ru-RU" sz="2400" b="1"/>
              <a:t>к получению комплекса </a:t>
            </a:r>
            <a:r>
              <a:rPr lang="en-US" sz="2400" b="1"/>
              <a:t>Re(III)</a:t>
            </a:r>
            <a:r>
              <a:rPr lang="ru-RU" sz="2400" b="1"/>
              <a:t> </a:t>
            </a:r>
            <a:r>
              <a:rPr lang="ru-RU" sz="2400"/>
              <a:t>–</a:t>
            </a:r>
            <a:r>
              <a:rPr lang="en-US" sz="2400" b="1"/>
              <a:t> [Re</a:t>
            </a:r>
            <a:r>
              <a:rPr lang="en-US" sz="2400" b="1" baseline="-25000"/>
              <a:t>2</a:t>
            </a:r>
            <a:r>
              <a:rPr lang="en-US" sz="2400" b="1"/>
              <a:t>Cl</a:t>
            </a:r>
            <a:r>
              <a:rPr lang="en-US" sz="2400" b="1" baseline="-25000"/>
              <a:t>8</a:t>
            </a:r>
            <a:r>
              <a:rPr lang="en-US" sz="2400" b="1"/>
              <a:t>]</a:t>
            </a:r>
            <a:r>
              <a:rPr lang="ru-RU" sz="2400" b="1" baseline="30000"/>
              <a:t>2-</a:t>
            </a:r>
            <a:r>
              <a:rPr lang="ru-RU" sz="2400" b="1"/>
              <a:t>:</a:t>
            </a:r>
            <a:endParaRPr lang="en-US" sz="2400" b="1">
              <a:cs typeface="Arial" charset="0"/>
            </a:endParaRPr>
          </a:p>
          <a:p>
            <a:endParaRPr lang="ru-RU" sz="2400" b="1"/>
          </a:p>
        </p:txBody>
      </p:sp>
      <p:pic>
        <p:nvPicPr>
          <p:cNvPr id="141316" name="Picture 4" descr="Re2Cl8"/>
          <p:cNvPicPr>
            <a:picLocks noChangeAspect="1" noChangeArrowheads="1"/>
          </p:cNvPicPr>
          <p:nvPr/>
        </p:nvPicPr>
        <p:blipFill>
          <a:blip r:embed="rId2"/>
          <a:srcRect l="13756" t="3946" r="8078" b="3909"/>
          <a:stretch>
            <a:fillRect/>
          </a:stretch>
        </p:blipFill>
        <p:spPr bwMode="auto">
          <a:xfrm>
            <a:off x="900113" y="3068638"/>
            <a:ext cx="23717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7" name="Picture 5" descr="Re2Cl81"/>
          <p:cNvPicPr>
            <a:picLocks noChangeAspect="1" noChangeArrowheads="1"/>
          </p:cNvPicPr>
          <p:nvPr/>
        </p:nvPicPr>
        <p:blipFill>
          <a:blip r:embed="rId3"/>
          <a:srcRect l="3976" t="3946" r="2216" b="3909"/>
          <a:stretch>
            <a:fillRect/>
          </a:stretch>
        </p:blipFill>
        <p:spPr bwMode="auto">
          <a:xfrm>
            <a:off x="5219700" y="3068638"/>
            <a:ext cx="295275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3132138" y="6140450"/>
            <a:ext cx="338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d(Re</a:t>
            </a:r>
            <a:r>
              <a:rPr lang="en-US" sz="2400" b="1">
                <a:cs typeface="Arial" charset="0"/>
              </a:rPr>
              <a:t>–</a:t>
            </a:r>
            <a:r>
              <a:rPr lang="en-US" sz="2400" b="1"/>
              <a:t>Re) = 2,24 Å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Кратные связи М</a:t>
            </a:r>
            <a:r>
              <a:rPr lang="ru-RU" sz="4000" b="1">
                <a:solidFill>
                  <a:schemeClr val="tx1"/>
                </a:solidFill>
                <a:cs typeface="Arial" charset="0"/>
              </a:rPr>
              <a:t>–</a:t>
            </a:r>
            <a:r>
              <a:rPr lang="ru-RU" sz="4000" b="1">
                <a:solidFill>
                  <a:schemeClr val="tx1"/>
                </a:solidFill>
              </a:rPr>
              <a:t>М</a:t>
            </a:r>
          </a:p>
        </p:txBody>
      </p:sp>
      <p:pic>
        <p:nvPicPr>
          <p:cNvPr id="142339" name="Picture 4" descr="4bond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484313"/>
            <a:ext cx="6192838" cy="378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0" name="Text Box 5"/>
          <p:cNvSpPr txBox="1">
            <a:spLocks noChangeArrowheads="1"/>
          </p:cNvSpPr>
          <p:nvPr/>
        </p:nvSpPr>
        <p:spPr bwMode="auto">
          <a:xfrm>
            <a:off x="468313" y="5445125"/>
            <a:ext cx="8207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Кратность связи </a:t>
            </a:r>
            <a:r>
              <a:rPr lang="en-US" sz="2800" b="1"/>
              <a:t>M</a:t>
            </a:r>
            <a:r>
              <a:rPr lang="en-US" sz="2800" b="1">
                <a:cs typeface="Arial" charset="0"/>
              </a:rPr>
              <a:t>–</a:t>
            </a:r>
            <a:r>
              <a:rPr lang="en-US" sz="2800" b="1"/>
              <a:t>M </a:t>
            </a:r>
            <a:r>
              <a:rPr lang="ru-RU" sz="2800" b="1"/>
              <a:t>= 4: 1</a:t>
            </a:r>
            <a:r>
              <a:rPr lang="ru-RU" sz="2800" b="1">
                <a:sym typeface="Symbol" pitchFamily="18" charset="2"/>
              </a:rPr>
              <a:t> + 2 + 1</a:t>
            </a:r>
          </a:p>
        </p:txBody>
      </p:sp>
      <p:sp>
        <p:nvSpPr>
          <p:cNvPr id="142341" name="Text Box 6"/>
          <p:cNvSpPr txBox="1">
            <a:spLocks noChangeArrowheads="1"/>
          </p:cNvSpPr>
          <p:nvPr/>
        </p:nvSpPr>
        <p:spPr bwMode="auto">
          <a:xfrm>
            <a:off x="3995738" y="30686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93713"/>
            <a:ext cx="7632700" cy="576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755650" y="0"/>
            <a:ext cx="7993063" cy="6343650"/>
            <a:chOff x="476" y="0"/>
            <a:chExt cx="5035" cy="399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6" y="153"/>
              <a:ext cx="5035" cy="3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1791" y="0"/>
              <a:ext cx="2591" cy="5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5400" b="1">
                  <a:solidFill>
                    <a:srgbClr val="0000FF"/>
                  </a:solidFill>
                  <a:latin typeface="Times New Roman" pitchFamily="18" charset="0"/>
                </a:rPr>
                <a:t>Дентатность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900113" y="333375"/>
            <a:ext cx="7559675" cy="5837238"/>
            <a:chOff x="567" y="210"/>
            <a:chExt cx="4762" cy="3677"/>
          </a:xfrm>
        </p:grpSpPr>
        <p:pic>
          <p:nvPicPr>
            <p:cNvPr id="19460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7" y="335"/>
              <a:ext cx="4762" cy="3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703" y="210"/>
              <a:ext cx="4527" cy="51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800" b="1">
                  <a:solidFill>
                    <a:srgbClr val="0000FF"/>
                  </a:solidFill>
                  <a:latin typeface="Times New Roman" pitchFamily="18" charset="0"/>
                </a:rPr>
                <a:t>Амбидентатные лиганды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04813"/>
            <a:ext cx="7777162" cy="58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ru-RU" sz="4000" b="1">
                <a:solidFill>
                  <a:schemeClr val="accent2"/>
                </a:solidFill>
              </a:rPr>
              <a:t>Примеры лигандов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23850" y="908050"/>
            <a:ext cx="835342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200" b="1"/>
              <a:t>Анионы бескислородных кислот</a:t>
            </a:r>
            <a:r>
              <a:rPr lang="en-US" sz="2200" b="1"/>
              <a:t>:  </a:t>
            </a:r>
            <a:r>
              <a:rPr lang="en-US" sz="2200" b="1">
                <a:solidFill>
                  <a:srgbClr val="CC0000"/>
                </a:solidFill>
              </a:rPr>
              <a:t>F</a:t>
            </a:r>
            <a:r>
              <a:rPr lang="ru-RU" sz="2200" b="1" baseline="30000">
                <a:solidFill>
                  <a:srgbClr val="CC0000"/>
                </a:solidFill>
              </a:rPr>
              <a:t>-</a:t>
            </a:r>
            <a:r>
              <a:rPr lang="ru-RU" sz="2200" b="1">
                <a:solidFill>
                  <a:srgbClr val="CC0000"/>
                </a:solidFill>
              </a:rPr>
              <a:t>, </a:t>
            </a:r>
            <a:r>
              <a:rPr lang="en-US" sz="2200" b="1">
                <a:solidFill>
                  <a:srgbClr val="CC0000"/>
                </a:solidFill>
              </a:rPr>
              <a:t>Cl</a:t>
            </a:r>
            <a:r>
              <a:rPr lang="ru-RU" sz="2200" b="1" baseline="30000">
                <a:solidFill>
                  <a:srgbClr val="CC0000"/>
                </a:solidFill>
              </a:rPr>
              <a:t>-</a:t>
            </a:r>
            <a:r>
              <a:rPr lang="ru-RU" sz="2200" b="1">
                <a:solidFill>
                  <a:srgbClr val="CC0000"/>
                </a:solidFill>
              </a:rPr>
              <a:t>, </a:t>
            </a:r>
            <a:r>
              <a:rPr lang="en-US" sz="2200" b="1">
                <a:solidFill>
                  <a:srgbClr val="CC0000"/>
                </a:solidFill>
              </a:rPr>
              <a:t>Br</a:t>
            </a:r>
            <a:r>
              <a:rPr lang="ru-RU" sz="2200" b="1" baseline="30000">
                <a:solidFill>
                  <a:srgbClr val="CC0000"/>
                </a:solidFill>
              </a:rPr>
              <a:t>-</a:t>
            </a:r>
            <a:r>
              <a:rPr lang="ru-RU" sz="2200" b="1">
                <a:solidFill>
                  <a:srgbClr val="CC0000"/>
                </a:solidFill>
              </a:rPr>
              <a:t>, </a:t>
            </a:r>
            <a:r>
              <a:rPr lang="en-US" sz="2200" b="1">
                <a:solidFill>
                  <a:srgbClr val="CC0000"/>
                </a:solidFill>
              </a:rPr>
              <a:t>I</a:t>
            </a:r>
            <a:r>
              <a:rPr lang="ru-RU" sz="2200" b="1" baseline="30000">
                <a:solidFill>
                  <a:srgbClr val="CC0000"/>
                </a:solidFill>
              </a:rPr>
              <a:t>-</a:t>
            </a:r>
            <a:endParaRPr lang="en-US" sz="2200" b="1">
              <a:solidFill>
                <a:srgbClr val="CC0000"/>
              </a:solidFill>
            </a:endParaRPr>
          </a:p>
          <a:p>
            <a:pPr marL="342900" indent="-342900"/>
            <a:r>
              <a:rPr lang="ru-RU" sz="2200" b="1"/>
              <a:t>Пример:</a:t>
            </a:r>
            <a:r>
              <a:rPr lang="ru-RU" sz="2100" b="1"/>
              <a:t> </a:t>
            </a:r>
            <a:r>
              <a:rPr lang="en-US" sz="2100" b="1"/>
              <a:t>K</a:t>
            </a:r>
            <a:r>
              <a:rPr lang="en-US" sz="2100" b="1" baseline="-25000"/>
              <a:t>2</a:t>
            </a:r>
            <a:r>
              <a:rPr lang="en-US" sz="2100" b="1"/>
              <a:t>[HgI</a:t>
            </a:r>
            <a:r>
              <a:rPr lang="en-US" sz="2100" b="1" baseline="-25000"/>
              <a:t>4</a:t>
            </a:r>
            <a:r>
              <a:rPr lang="en-US" sz="2100" b="1"/>
              <a:t>] – </a:t>
            </a:r>
            <a:r>
              <a:rPr lang="ru-RU" sz="2100" b="1" i="1"/>
              <a:t>тетраиодомеркурат</a:t>
            </a:r>
            <a:r>
              <a:rPr lang="en-US" sz="2100" b="1" i="1"/>
              <a:t>(II) </a:t>
            </a:r>
            <a:r>
              <a:rPr lang="ru-RU" sz="2100" b="1" i="1"/>
              <a:t>калия.</a:t>
            </a:r>
          </a:p>
          <a:p>
            <a:pPr marL="342900" indent="-342900"/>
            <a:endParaRPr lang="ru-RU" sz="2100" b="1"/>
          </a:p>
          <a:p>
            <a:pPr marL="342900" indent="-342900"/>
            <a:r>
              <a:rPr lang="ru-RU" sz="2100" b="1"/>
              <a:t>Донорный атом </a:t>
            </a:r>
            <a:r>
              <a:rPr lang="en-US" sz="2100" b="1">
                <a:solidFill>
                  <a:srgbClr val="CC0000"/>
                </a:solidFill>
              </a:rPr>
              <a:t>O</a:t>
            </a:r>
            <a:r>
              <a:rPr lang="ru-RU" sz="2100" b="1"/>
              <a:t>. Остатки кислородсодержащих кислот:</a:t>
            </a:r>
            <a:endParaRPr lang="en-US" sz="2100" b="1"/>
          </a:p>
          <a:p>
            <a:pPr marL="342900" indent="-342900"/>
            <a:r>
              <a:rPr lang="en-US" sz="2100" b="1"/>
              <a:t>CH</a:t>
            </a:r>
            <a:r>
              <a:rPr lang="en-US" sz="2100" b="1" baseline="-25000"/>
              <a:t>3</a:t>
            </a:r>
            <a:r>
              <a:rPr lang="en-US" sz="2100" b="1"/>
              <a:t>COO</a:t>
            </a:r>
            <a:r>
              <a:rPr lang="en-US" sz="2100" b="1" baseline="30000"/>
              <a:t>-</a:t>
            </a:r>
            <a:r>
              <a:rPr lang="en-US" sz="2100" b="1"/>
              <a:t> </a:t>
            </a:r>
            <a:r>
              <a:rPr lang="ru-RU" sz="2100" b="1"/>
              <a:t>–</a:t>
            </a:r>
            <a:r>
              <a:rPr lang="ru-RU" sz="2100"/>
              <a:t> </a:t>
            </a:r>
            <a:r>
              <a:rPr lang="ru-RU" sz="2100" b="1"/>
              <a:t>ацетато-лиганд; </a:t>
            </a:r>
            <a:r>
              <a:rPr lang="en-US" sz="2100" b="1"/>
              <a:t>CO</a:t>
            </a:r>
            <a:r>
              <a:rPr lang="en-US" sz="2100" b="1" baseline="-25000"/>
              <a:t>3</a:t>
            </a:r>
            <a:r>
              <a:rPr lang="en-US" sz="2100" b="1" baseline="30000"/>
              <a:t>2-</a:t>
            </a:r>
            <a:r>
              <a:rPr lang="en-US" sz="2100" b="1"/>
              <a:t> </a:t>
            </a:r>
            <a:r>
              <a:rPr lang="ru-RU" sz="2100" b="1"/>
              <a:t>–</a:t>
            </a:r>
            <a:r>
              <a:rPr lang="ru-RU" sz="2100"/>
              <a:t> </a:t>
            </a:r>
            <a:r>
              <a:rPr lang="ru-RU" sz="2100" b="1"/>
              <a:t>карбонато-лиганд;</a:t>
            </a:r>
            <a:endParaRPr lang="en-US" sz="2100" b="1"/>
          </a:p>
          <a:p>
            <a:pPr marL="342900" indent="-342900"/>
            <a:r>
              <a:rPr lang="en-US" sz="2100" b="1"/>
              <a:t>C</a:t>
            </a:r>
            <a:r>
              <a:rPr lang="ru-RU" sz="2100" b="1" baseline="-25000"/>
              <a:t>2</a:t>
            </a:r>
            <a:r>
              <a:rPr lang="en-US" sz="2100" b="1"/>
              <a:t>O</a:t>
            </a:r>
            <a:r>
              <a:rPr lang="ru-RU" sz="2100" b="1" baseline="-25000"/>
              <a:t>4</a:t>
            </a:r>
            <a:r>
              <a:rPr lang="ru-RU" sz="2100" b="1" baseline="30000"/>
              <a:t>2-</a:t>
            </a:r>
            <a:r>
              <a:rPr lang="ru-RU" sz="2100" b="1"/>
              <a:t> –</a:t>
            </a:r>
            <a:r>
              <a:rPr lang="ru-RU" sz="2100"/>
              <a:t> </a:t>
            </a:r>
            <a:r>
              <a:rPr lang="ru-RU" sz="2100" b="1"/>
              <a:t> оксалато-лиганд.</a:t>
            </a:r>
          </a:p>
          <a:p>
            <a:pPr marL="342900" indent="-342900"/>
            <a:endParaRPr lang="ru-RU" sz="2100" b="1"/>
          </a:p>
        </p:txBody>
      </p:sp>
      <p:pic>
        <p:nvPicPr>
          <p:cNvPr id="55300" name="Picture 4" descr="Fe(Ox)3"/>
          <p:cNvPicPr>
            <a:picLocks noChangeAspect="1" noChangeArrowheads="1"/>
          </p:cNvPicPr>
          <p:nvPr/>
        </p:nvPicPr>
        <p:blipFill>
          <a:blip r:embed="rId2"/>
          <a:srcRect l="19609" t="3946" r="8072" b="9923"/>
          <a:stretch>
            <a:fillRect/>
          </a:stretch>
        </p:blipFill>
        <p:spPr bwMode="auto">
          <a:xfrm>
            <a:off x="0" y="3465513"/>
            <a:ext cx="2925763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3550" y="3068638"/>
            <a:ext cx="360045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331913" y="3068638"/>
            <a:ext cx="30956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Пример: </a:t>
            </a:r>
            <a:r>
              <a:rPr lang="en-US" b="1"/>
              <a:t>K</a:t>
            </a:r>
            <a:r>
              <a:rPr lang="ru-RU" b="1" baseline="-25000"/>
              <a:t>3</a:t>
            </a:r>
            <a:r>
              <a:rPr lang="ru-RU" b="1"/>
              <a:t>[</a:t>
            </a:r>
            <a:r>
              <a:rPr lang="en-US" b="1"/>
              <a:t>Fe</a:t>
            </a:r>
            <a:r>
              <a:rPr lang="ru-RU" b="1"/>
              <a:t>(</a:t>
            </a:r>
            <a:r>
              <a:rPr lang="en-US" b="1"/>
              <a:t>C</a:t>
            </a:r>
            <a:r>
              <a:rPr lang="ru-RU" b="1" baseline="-25000"/>
              <a:t>2</a:t>
            </a:r>
            <a:r>
              <a:rPr lang="en-US" b="1"/>
              <a:t>O</a:t>
            </a:r>
            <a:r>
              <a:rPr lang="ru-RU" b="1" baseline="-25000"/>
              <a:t>4</a:t>
            </a:r>
            <a:r>
              <a:rPr lang="ru-RU" b="1"/>
              <a:t>)</a:t>
            </a:r>
            <a:r>
              <a:rPr lang="ru-RU" b="1" baseline="-25000"/>
              <a:t>3</a:t>
            </a:r>
            <a:r>
              <a:rPr lang="ru-RU" b="1"/>
              <a:t>] –</a:t>
            </a:r>
          </a:p>
          <a:p>
            <a:r>
              <a:rPr lang="ru-RU" b="1" i="1"/>
              <a:t>триоксалатоферрат(</a:t>
            </a:r>
            <a:r>
              <a:rPr lang="en-US" b="1" i="1"/>
              <a:t>III</a:t>
            </a:r>
            <a:r>
              <a:rPr lang="ru-RU" b="1" i="1"/>
              <a:t>) калия</a:t>
            </a:r>
          </a:p>
        </p:txBody>
      </p:sp>
      <p:sp>
        <p:nvSpPr>
          <p:cNvPr id="55303" name="Text Box 5"/>
          <p:cNvSpPr txBox="1">
            <a:spLocks noChangeArrowheads="1"/>
          </p:cNvSpPr>
          <p:nvPr/>
        </p:nvSpPr>
        <p:spPr bwMode="auto">
          <a:xfrm>
            <a:off x="3708400" y="6461125"/>
            <a:ext cx="5219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этилендиаминтетраацетат</a:t>
            </a:r>
            <a:r>
              <a:rPr lang="en-US" sz="2000"/>
              <a:t> (edta) </a:t>
            </a:r>
            <a:r>
              <a:rPr lang="ru-RU" sz="2000"/>
              <a:t>– лиганд</a:t>
            </a:r>
            <a:r>
              <a:rPr lang="ru-RU" sz="19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39750" y="404813"/>
            <a:ext cx="8135938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Донорный атом </a:t>
            </a:r>
            <a:r>
              <a:rPr lang="en-US" sz="2100" b="1">
                <a:solidFill>
                  <a:srgbClr val="CC0000"/>
                </a:solidFill>
              </a:rPr>
              <a:t>O</a:t>
            </a:r>
            <a:r>
              <a:rPr lang="ru-RU" sz="2100" b="1"/>
              <a:t>:</a:t>
            </a:r>
          </a:p>
          <a:p>
            <a:endParaRPr lang="ru-RU" sz="800" b="1"/>
          </a:p>
          <a:p>
            <a:r>
              <a:rPr lang="en-US" sz="2100" b="1"/>
              <a:t>OH</a:t>
            </a:r>
            <a:r>
              <a:rPr lang="en-US" sz="2100" b="1" baseline="30000"/>
              <a:t>-</a:t>
            </a:r>
            <a:r>
              <a:rPr lang="en-US" sz="2100" b="1"/>
              <a:t> </a:t>
            </a:r>
            <a:r>
              <a:rPr lang="ru-RU" sz="2100" b="1"/>
              <a:t>–</a:t>
            </a:r>
            <a:r>
              <a:rPr lang="ru-RU" sz="2100"/>
              <a:t> </a:t>
            </a:r>
            <a:r>
              <a:rPr lang="en-US" sz="2100" b="1"/>
              <a:t> </a:t>
            </a:r>
            <a:r>
              <a:rPr lang="ru-RU" sz="2100" b="1"/>
              <a:t>гидроксо-лиганд;</a:t>
            </a:r>
            <a:endParaRPr lang="en-US" sz="2100" b="1"/>
          </a:p>
          <a:p>
            <a:r>
              <a:rPr lang="en-US" sz="2100" b="1"/>
              <a:t>O</a:t>
            </a:r>
            <a:r>
              <a:rPr lang="en-US" sz="2100" b="1" baseline="30000"/>
              <a:t>2-</a:t>
            </a:r>
            <a:r>
              <a:rPr lang="en-US" sz="2100" b="1"/>
              <a:t> </a:t>
            </a:r>
            <a:r>
              <a:rPr lang="ru-RU" sz="2100" b="1"/>
              <a:t>–</a:t>
            </a:r>
            <a:r>
              <a:rPr lang="en-US" sz="2100" b="1"/>
              <a:t> </a:t>
            </a:r>
            <a:r>
              <a:rPr lang="ru-RU" sz="2100" b="1"/>
              <a:t>оксо-лиганд;</a:t>
            </a:r>
            <a:endParaRPr lang="en-US" sz="2100" b="1"/>
          </a:p>
          <a:p>
            <a:r>
              <a:rPr lang="en-US" sz="2100" b="1"/>
              <a:t>O</a:t>
            </a:r>
            <a:r>
              <a:rPr lang="ru-RU" sz="2100" b="1" baseline="-25000"/>
              <a:t>2</a:t>
            </a:r>
            <a:r>
              <a:rPr lang="ru-RU" sz="2100" b="1" baseline="30000"/>
              <a:t>2-</a:t>
            </a:r>
            <a:r>
              <a:rPr lang="ru-RU" sz="2100" b="1"/>
              <a:t> –</a:t>
            </a:r>
            <a:r>
              <a:rPr lang="ru-RU" sz="2100"/>
              <a:t> </a:t>
            </a:r>
            <a:r>
              <a:rPr lang="ru-RU" sz="2100" b="1"/>
              <a:t>пероксо-лиганд;</a:t>
            </a:r>
            <a:endParaRPr lang="en-US" sz="2100" b="1"/>
          </a:p>
          <a:p>
            <a:r>
              <a:rPr lang="en-US" sz="2100" b="1"/>
              <a:t>K</a:t>
            </a:r>
            <a:r>
              <a:rPr lang="ru-RU" sz="2100" b="1" baseline="-25000"/>
              <a:t>2</a:t>
            </a:r>
            <a:r>
              <a:rPr lang="ru-RU" sz="2100" b="1"/>
              <a:t>[</a:t>
            </a:r>
            <a:r>
              <a:rPr lang="en-US" sz="2100" b="1"/>
              <a:t>Zn</a:t>
            </a:r>
            <a:r>
              <a:rPr lang="ru-RU" sz="2100" b="1"/>
              <a:t>(</a:t>
            </a:r>
            <a:r>
              <a:rPr lang="en-US" sz="2100" b="1"/>
              <a:t>OH</a:t>
            </a:r>
            <a:r>
              <a:rPr lang="ru-RU" sz="2100" b="1"/>
              <a:t>)</a:t>
            </a:r>
            <a:r>
              <a:rPr lang="ru-RU" sz="2100" b="1" baseline="-25000"/>
              <a:t>4</a:t>
            </a:r>
            <a:r>
              <a:rPr lang="ru-RU" sz="2100" b="1"/>
              <a:t>] – </a:t>
            </a:r>
            <a:r>
              <a:rPr lang="ru-RU" sz="2100" b="1" i="1"/>
              <a:t>тетрагидроксоцинкат(</a:t>
            </a:r>
            <a:r>
              <a:rPr lang="en-US" sz="2100" b="1" i="1"/>
              <a:t>II</a:t>
            </a:r>
            <a:r>
              <a:rPr lang="ru-RU" sz="2100" b="1" i="1"/>
              <a:t>) калия.</a:t>
            </a:r>
          </a:p>
          <a:p>
            <a:endParaRPr lang="ru-RU" sz="1400"/>
          </a:p>
          <a:p>
            <a:r>
              <a:rPr lang="ru-RU" sz="2100" b="1"/>
              <a:t>Электронейтральные молекулы с донорными атомами </a:t>
            </a:r>
            <a:r>
              <a:rPr lang="en-US" sz="2100" b="1">
                <a:solidFill>
                  <a:srgbClr val="CC0000"/>
                </a:solidFill>
              </a:rPr>
              <a:t>O</a:t>
            </a:r>
            <a:r>
              <a:rPr lang="ru-RU" sz="2100" b="1"/>
              <a:t>:</a:t>
            </a:r>
            <a:endParaRPr lang="en-US" sz="2100" b="1"/>
          </a:p>
          <a:p>
            <a:endParaRPr lang="ru-RU" sz="800" b="1"/>
          </a:p>
          <a:p>
            <a:r>
              <a:rPr lang="en-US" sz="2100" b="1"/>
              <a:t>H</a:t>
            </a:r>
            <a:r>
              <a:rPr lang="ru-RU" sz="2100" b="1" baseline="-25000"/>
              <a:t>2</a:t>
            </a:r>
            <a:r>
              <a:rPr lang="en-US" sz="2100" b="1"/>
              <a:t>O</a:t>
            </a:r>
            <a:r>
              <a:rPr lang="ru-RU" sz="2100" b="1"/>
              <a:t> – аква-лиганд;</a:t>
            </a:r>
          </a:p>
          <a:p>
            <a:r>
              <a:rPr lang="ru-RU" sz="2100" b="1"/>
              <a:t>[</a:t>
            </a:r>
            <a:r>
              <a:rPr lang="en-US" sz="2100" b="1"/>
              <a:t>Fe</a:t>
            </a:r>
            <a:r>
              <a:rPr lang="ru-RU" sz="2100" b="1"/>
              <a:t>(</a:t>
            </a:r>
            <a:r>
              <a:rPr lang="en-US" sz="2100" b="1"/>
              <a:t>H</a:t>
            </a:r>
            <a:r>
              <a:rPr lang="ru-RU" sz="2100" b="1" baseline="-25000"/>
              <a:t>2</a:t>
            </a:r>
            <a:r>
              <a:rPr lang="en-US" sz="2100" b="1"/>
              <a:t>O</a:t>
            </a:r>
            <a:r>
              <a:rPr lang="ru-RU" sz="2100" b="1"/>
              <a:t>)</a:t>
            </a:r>
            <a:r>
              <a:rPr lang="ru-RU" sz="2100" b="1" baseline="-25000"/>
              <a:t>6</a:t>
            </a:r>
            <a:r>
              <a:rPr lang="ru-RU" sz="2100" b="1"/>
              <a:t>]</a:t>
            </a:r>
            <a:r>
              <a:rPr lang="en-US" sz="2100" b="1"/>
              <a:t>(ClO</a:t>
            </a:r>
            <a:r>
              <a:rPr lang="en-US" sz="2100" b="1" baseline="-25000"/>
              <a:t>4</a:t>
            </a:r>
            <a:r>
              <a:rPr lang="en-US" sz="2100" b="1"/>
              <a:t>)</a:t>
            </a:r>
            <a:r>
              <a:rPr lang="en-US" sz="2100" b="1" baseline="-25000"/>
              <a:t>3</a:t>
            </a:r>
            <a:r>
              <a:rPr lang="en-US" sz="2100" b="1"/>
              <a:t> </a:t>
            </a:r>
            <a:r>
              <a:rPr lang="ru-RU" sz="2100" b="1"/>
              <a:t>– </a:t>
            </a:r>
            <a:r>
              <a:rPr lang="ru-RU" sz="2100" b="1" i="1"/>
              <a:t>гексаакважелезо(</a:t>
            </a:r>
            <a:r>
              <a:rPr lang="en-US" sz="2100" b="1" i="1"/>
              <a:t>III</a:t>
            </a:r>
            <a:r>
              <a:rPr lang="ru-RU" sz="2100" b="1" i="1"/>
              <a:t>) перхлорат</a:t>
            </a:r>
          </a:p>
        </p:txBody>
      </p:sp>
      <p:pic>
        <p:nvPicPr>
          <p:cNvPr id="56323" name="Picture 3" descr="Ga(OH)4"/>
          <p:cNvPicPr>
            <a:picLocks noChangeAspect="1" noChangeArrowheads="1"/>
          </p:cNvPicPr>
          <p:nvPr/>
        </p:nvPicPr>
        <p:blipFill>
          <a:blip r:embed="rId2"/>
          <a:srcRect l="21252" t="7220" r="1700" b="7593"/>
          <a:stretch>
            <a:fillRect/>
          </a:stretch>
        </p:blipFill>
        <p:spPr bwMode="auto">
          <a:xfrm>
            <a:off x="6804025" y="188913"/>
            <a:ext cx="2339975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Fe(H2O)6"/>
          <p:cNvPicPr>
            <a:picLocks noChangeAspect="1" noChangeArrowheads="1"/>
          </p:cNvPicPr>
          <p:nvPr/>
        </p:nvPicPr>
        <p:blipFill>
          <a:blip r:embed="rId3"/>
          <a:srcRect l="13533" t="2353" r="9406" b="2721"/>
          <a:stretch>
            <a:fillRect/>
          </a:stretch>
        </p:blipFill>
        <p:spPr bwMode="auto">
          <a:xfrm>
            <a:off x="6084888" y="3933825"/>
            <a:ext cx="2916237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262438"/>
            <a:ext cx="14541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4162425"/>
            <a:ext cx="1597025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08400" y="4208463"/>
            <a:ext cx="15732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388" y="5157788"/>
            <a:ext cx="12382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8188" y="5013325"/>
            <a:ext cx="1439862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860425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Электронейтральные молекулы с донорными атомами </a:t>
            </a:r>
            <a:r>
              <a:rPr lang="en-US" sz="2400" b="1">
                <a:solidFill>
                  <a:srgbClr val="CC0000"/>
                </a:solidFill>
              </a:rPr>
              <a:t>N</a:t>
            </a:r>
          </a:p>
          <a:p>
            <a:pPr algn="ctr"/>
            <a:endParaRPr lang="ru-RU" sz="2400" b="1"/>
          </a:p>
          <a:p>
            <a:r>
              <a:rPr lang="en-US" sz="2400"/>
              <a:t>NH</a:t>
            </a:r>
            <a:r>
              <a:rPr lang="ru-RU" sz="2400" baseline="-25000"/>
              <a:t>3</a:t>
            </a:r>
            <a:r>
              <a:rPr lang="ru-RU" sz="2400"/>
              <a:t> – аммин</a:t>
            </a:r>
            <a:r>
              <a:rPr lang="en-US" sz="2400"/>
              <a:t> (</a:t>
            </a:r>
            <a:r>
              <a:rPr lang="ru-RU" sz="2400"/>
              <a:t>лиганд)</a:t>
            </a:r>
          </a:p>
          <a:p>
            <a:r>
              <a:rPr lang="ru-RU" sz="2400"/>
              <a:t>Пиридин </a:t>
            </a:r>
            <a:r>
              <a:rPr lang="en-US" sz="2400"/>
              <a:t>(Py)</a:t>
            </a:r>
            <a:endParaRPr lang="ru-RU" sz="2400"/>
          </a:p>
          <a:p>
            <a:r>
              <a:rPr lang="ru-RU" sz="2400"/>
              <a:t>Этилендиамин (</a:t>
            </a:r>
            <a:r>
              <a:rPr lang="en-US" sz="2400"/>
              <a:t>en)</a:t>
            </a:r>
            <a:endParaRPr lang="ru-RU" sz="2400"/>
          </a:p>
          <a:p>
            <a:r>
              <a:rPr lang="ru-RU" sz="2400"/>
              <a:t>[</a:t>
            </a:r>
            <a:r>
              <a:rPr lang="en-US" sz="2400"/>
              <a:t>Pt</a:t>
            </a:r>
            <a:r>
              <a:rPr lang="ru-RU" sz="2400"/>
              <a:t>(</a:t>
            </a:r>
            <a:r>
              <a:rPr lang="en-US" sz="2400"/>
              <a:t>en</a:t>
            </a:r>
            <a:r>
              <a:rPr lang="ru-RU" sz="2400"/>
              <a:t>)</a:t>
            </a:r>
            <a:r>
              <a:rPr lang="ru-RU" sz="2400" baseline="-25000"/>
              <a:t>2</a:t>
            </a:r>
            <a:r>
              <a:rPr lang="ru-RU" sz="2400"/>
              <a:t>]</a:t>
            </a:r>
            <a:r>
              <a:rPr lang="en-US" sz="2400"/>
              <a:t>Cl</a:t>
            </a:r>
            <a:r>
              <a:rPr lang="ru-RU" sz="2400" baseline="-25000"/>
              <a:t>2</a:t>
            </a:r>
            <a:r>
              <a:rPr lang="ru-RU" sz="2400"/>
              <a:t> – </a:t>
            </a:r>
            <a:r>
              <a:rPr lang="ru-RU" sz="2400" b="1"/>
              <a:t>бис</a:t>
            </a:r>
            <a:r>
              <a:rPr lang="ru-RU" sz="2400"/>
              <a:t>(этилендиамин)платин</a:t>
            </a:r>
            <a:r>
              <a:rPr lang="ru-RU" sz="2400" b="1"/>
              <a:t>а</a:t>
            </a:r>
            <a:r>
              <a:rPr lang="ru-RU" sz="2400"/>
              <a:t>(</a:t>
            </a:r>
            <a:r>
              <a:rPr lang="en-US" sz="2400"/>
              <a:t>II</a:t>
            </a:r>
            <a:r>
              <a:rPr lang="ru-RU" sz="2400"/>
              <a:t>) хлорид</a:t>
            </a:r>
          </a:p>
          <a:p>
            <a:endParaRPr lang="ru-RU"/>
          </a:p>
          <a:p>
            <a:pPr algn="ctr"/>
            <a:r>
              <a:rPr lang="ru-RU" sz="2400" b="1"/>
              <a:t>Электронейтральные молекулы с донорными атомами </a:t>
            </a:r>
            <a:r>
              <a:rPr lang="en-US" sz="2400" b="1">
                <a:solidFill>
                  <a:srgbClr val="CC0000"/>
                </a:solidFill>
              </a:rPr>
              <a:t>S</a:t>
            </a:r>
          </a:p>
          <a:p>
            <a:r>
              <a:rPr lang="en-US" sz="2400"/>
              <a:t>H</a:t>
            </a:r>
            <a:r>
              <a:rPr lang="ru-RU" sz="2400" baseline="-25000"/>
              <a:t>2</a:t>
            </a:r>
            <a:r>
              <a:rPr lang="en-US" sz="2400"/>
              <a:t>S</a:t>
            </a:r>
            <a:r>
              <a:rPr lang="ru-RU" sz="2400"/>
              <a:t> –</a:t>
            </a:r>
            <a:r>
              <a:rPr lang="ru-RU"/>
              <a:t> </a:t>
            </a:r>
            <a:r>
              <a:rPr lang="ru-RU" sz="2400"/>
              <a:t>слабый лиганд; тиоэфиры, тиоспирты, </a:t>
            </a:r>
            <a:br>
              <a:rPr lang="ru-RU" sz="2400"/>
            </a:br>
            <a:r>
              <a:rPr lang="ru-RU" sz="2400"/>
              <a:t>тиомочевина (</a:t>
            </a:r>
            <a:r>
              <a:rPr lang="en-US" sz="2400"/>
              <a:t>Thio)</a:t>
            </a:r>
          </a:p>
          <a:p>
            <a:endParaRPr lang="en-US"/>
          </a:p>
          <a:p>
            <a:pPr algn="ctr"/>
            <a:r>
              <a:rPr lang="ru-RU" sz="2400" b="1"/>
              <a:t>Электронейтральные молекулы с донорными атомами </a:t>
            </a:r>
            <a:r>
              <a:rPr lang="en-US" sz="2400" b="1">
                <a:solidFill>
                  <a:srgbClr val="CC0000"/>
                </a:solidFill>
              </a:rPr>
              <a:t>P</a:t>
            </a:r>
          </a:p>
          <a:p>
            <a:r>
              <a:rPr lang="en-US" sz="2400"/>
              <a:t>Ph</a:t>
            </a:r>
            <a:r>
              <a:rPr lang="en-US" sz="2400" baseline="-25000"/>
              <a:t>3</a:t>
            </a:r>
            <a:r>
              <a:rPr lang="en-US" sz="2400"/>
              <a:t>P – </a:t>
            </a:r>
            <a:r>
              <a:rPr lang="ru-RU" sz="2400"/>
              <a:t>трифенилфосфин</a:t>
            </a:r>
            <a:endParaRPr lang="en-US" sz="2400"/>
          </a:p>
          <a:p>
            <a:r>
              <a:rPr lang="en-US" sz="2400"/>
              <a:t>[Pt(PPh</a:t>
            </a:r>
            <a:r>
              <a:rPr lang="en-US" sz="2400" baseline="-25000"/>
              <a:t>3</a:t>
            </a:r>
            <a:r>
              <a:rPr lang="en-US" sz="2400"/>
              <a:t>)</a:t>
            </a:r>
            <a:r>
              <a:rPr lang="en-US" sz="2400" baseline="-25000"/>
              <a:t>4</a:t>
            </a:r>
            <a:r>
              <a:rPr lang="en-US" sz="2400"/>
              <a:t>] – </a:t>
            </a:r>
            <a:r>
              <a:rPr lang="ru-RU" sz="2400"/>
              <a:t>тетракис(трифенилфосфин)платина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3375"/>
            <a:ext cx="8229600" cy="868363"/>
          </a:xfrm>
        </p:spPr>
        <p:txBody>
          <a:bodyPr/>
          <a:lstStyle/>
          <a:p>
            <a:r>
              <a:rPr lang="ru-RU" sz="3600" b="1">
                <a:solidFill>
                  <a:schemeClr val="tx1"/>
                </a:solidFill>
              </a:rPr>
              <a:t>КООРДИНАЦИОННЫЕ ЧИСЛА И КООРДИНАЦИОННЫЕ ПОЛИЭДРЫ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39750" y="1412875"/>
            <a:ext cx="75612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/>
              <a:t>Низкие КЧ = 2, 3 встречаются редко</a:t>
            </a:r>
          </a:p>
          <a:p>
            <a:pPr marL="342900" indent="-342900"/>
            <a:r>
              <a:rPr lang="ru-RU" sz="2400" b="1"/>
              <a:t>КЧ = 2 характерно для </a:t>
            </a:r>
            <a:r>
              <a:rPr lang="en-US" sz="2400" b="1"/>
              <a:t>Cu</a:t>
            </a:r>
            <a:r>
              <a:rPr lang="ru-RU" sz="2400" b="1"/>
              <a:t>(</a:t>
            </a:r>
            <a:r>
              <a:rPr lang="en-US" sz="2400" b="1"/>
              <a:t>I</a:t>
            </a:r>
            <a:r>
              <a:rPr lang="ru-RU" sz="2400" b="1"/>
              <a:t>), </a:t>
            </a:r>
            <a:r>
              <a:rPr lang="en-US" sz="2400" b="1"/>
              <a:t>Ag</a:t>
            </a:r>
            <a:r>
              <a:rPr lang="ru-RU" sz="2400" b="1"/>
              <a:t>(</a:t>
            </a:r>
            <a:r>
              <a:rPr lang="en-US" sz="2400" b="1"/>
              <a:t>I</a:t>
            </a:r>
            <a:r>
              <a:rPr lang="ru-RU" sz="2400" b="1"/>
              <a:t>), </a:t>
            </a:r>
            <a:r>
              <a:rPr lang="en-US" sz="2400" b="1"/>
              <a:t>Au</a:t>
            </a:r>
            <a:r>
              <a:rPr lang="ru-RU" sz="2400" b="1"/>
              <a:t>(</a:t>
            </a:r>
            <a:r>
              <a:rPr lang="en-US" sz="2400" b="1"/>
              <a:t>I</a:t>
            </a:r>
            <a:r>
              <a:rPr lang="ru-RU" sz="2400" b="1"/>
              <a:t>) и </a:t>
            </a:r>
            <a:r>
              <a:rPr lang="en-US" sz="2400" b="1"/>
              <a:t>Hg</a:t>
            </a:r>
            <a:r>
              <a:rPr lang="ru-RU" sz="2400" b="1"/>
              <a:t>(</a:t>
            </a:r>
            <a:r>
              <a:rPr lang="en-US" sz="2400" b="1"/>
              <a:t>II</a:t>
            </a:r>
            <a:r>
              <a:rPr lang="ru-RU" sz="2400" b="1"/>
              <a:t>), линейные комплексы (угол 180</a:t>
            </a:r>
            <a:r>
              <a:rPr lang="ru-RU" sz="2400" b="1" baseline="30000"/>
              <a:t>о</a:t>
            </a:r>
            <a:r>
              <a:rPr lang="ru-RU" sz="2400" b="1"/>
              <a:t>)</a:t>
            </a:r>
            <a:endParaRPr lang="en-US" sz="2400" b="1"/>
          </a:p>
          <a:p>
            <a:pPr marL="342900" indent="-342900"/>
            <a:endParaRPr lang="ru-RU" sz="2400" b="1"/>
          </a:p>
        </p:txBody>
      </p:sp>
      <p:pic>
        <p:nvPicPr>
          <p:cNvPr id="58372" name="Picture 4" descr="linear"/>
          <p:cNvPicPr>
            <a:picLocks noChangeAspect="1" noChangeArrowheads="1"/>
          </p:cNvPicPr>
          <p:nvPr/>
        </p:nvPicPr>
        <p:blipFill>
          <a:blip r:embed="rId2"/>
          <a:srcRect b="16026"/>
          <a:stretch>
            <a:fillRect/>
          </a:stretch>
        </p:blipFill>
        <p:spPr bwMode="auto">
          <a:xfrm>
            <a:off x="611188" y="2781300"/>
            <a:ext cx="5040312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395288" y="6237288"/>
            <a:ext cx="7272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</a:t>
            </a:r>
            <a:r>
              <a:rPr lang="ru-RU" sz="2400" b="1"/>
              <a:t>КЧ = 3 встречается очень редко, </a:t>
            </a:r>
            <a:r>
              <a:rPr lang="en-US" sz="2400" b="1"/>
              <a:t>K</a:t>
            </a:r>
            <a:r>
              <a:rPr lang="ru-RU" sz="2400" b="1"/>
              <a:t>[</a:t>
            </a:r>
            <a:r>
              <a:rPr lang="en-US" sz="2400" b="1"/>
              <a:t>Cu</a:t>
            </a:r>
            <a:r>
              <a:rPr lang="ru-RU" sz="2400" b="1"/>
              <a:t>(</a:t>
            </a:r>
            <a:r>
              <a:rPr lang="en-US" sz="2400" b="1"/>
              <a:t>CN</a:t>
            </a:r>
            <a:r>
              <a:rPr lang="ru-RU" sz="2400" b="1"/>
              <a:t>)</a:t>
            </a:r>
            <a:r>
              <a:rPr lang="ru-RU" sz="2400" b="1" baseline="-25000"/>
              <a:t>2</a:t>
            </a:r>
            <a:r>
              <a:rPr lang="ru-RU" sz="2400" b="1"/>
              <a:t>]</a:t>
            </a:r>
            <a:r>
              <a:rPr lang="ru-RU" sz="2000" b="1"/>
              <a:t> </a:t>
            </a:r>
          </a:p>
        </p:txBody>
      </p:sp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7063" y="3213100"/>
            <a:ext cx="33289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15888"/>
            <a:ext cx="8640762" cy="1157287"/>
          </a:xfrm>
        </p:spPr>
        <p:txBody>
          <a:bodyPr/>
          <a:lstStyle/>
          <a:p>
            <a:pPr marL="838200" indent="-838200"/>
            <a:r>
              <a:rPr lang="ru-RU" sz="3600" b="1">
                <a:solidFill>
                  <a:schemeClr val="tx1"/>
                </a:solidFill>
              </a:rPr>
              <a:t>КЧ = 4 </a:t>
            </a:r>
            <a:r>
              <a:rPr lang="ru-RU" sz="3600">
                <a:solidFill>
                  <a:schemeClr val="tx1"/>
                </a:solidFill>
              </a:rPr>
              <a:t>–</a:t>
            </a:r>
            <a:r>
              <a:rPr lang="en-US" sz="3600" b="1">
                <a:solidFill>
                  <a:schemeClr val="tx1"/>
                </a:solidFill>
              </a:rPr>
              <a:t> </a:t>
            </a:r>
            <a:r>
              <a:rPr lang="ru-RU" sz="3600" b="1">
                <a:solidFill>
                  <a:schemeClr val="tx1"/>
                </a:solidFill>
              </a:rPr>
              <a:t>огромное число соединений (тетраэдр или квадрат)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15900" y="1268413"/>
            <a:ext cx="8748713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/>
              <a:t>Тетраэдрическое окружение характерно для оксоанионов металлов 5, 6 и 7 групп в высших степенях окисления </a:t>
            </a:r>
            <a:br>
              <a:rPr lang="ru-RU" sz="2200" b="1"/>
            </a:br>
            <a:r>
              <a:rPr lang="ru-RU" sz="2200" b="1"/>
              <a:t>и для галогенидных комплексов </a:t>
            </a:r>
            <a:r>
              <a:rPr lang="en-US" sz="2200" b="1"/>
              <a:t>M</a:t>
            </a:r>
            <a:r>
              <a:rPr lang="ru-RU" sz="2200" b="1"/>
              <a:t>(</a:t>
            </a:r>
            <a:r>
              <a:rPr lang="en-US" sz="2200" b="1"/>
              <a:t>II</a:t>
            </a:r>
            <a:r>
              <a:rPr lang="ru-RU" sz="2200" b="1"/>
              <a:t>) элементов 8 </a:t>
            </a:r>
            <a:r>
              <a:rPr lang="ru-RU" sz="2200"/>
              <a:t>– </a:t>
            </a:r>
            <a:r>
              <a:rPr lang="ru-RU" sz="2200" b="1"/>
              <a:t>1</a:t>
            </a:r>
            <a:r>
              <a:rPr lang="en-US" sz="2200" b="1"/>
              <a:t>2</a:t>
            </a:r>
            <a:r>
              <a:rPr lang="ru-RU" sz="2200" b="1"/>
              <a:t> групп</a:t>
            </a:r>
          </a:p>
        </p:txBody>
      </p:sp>
      <p:pic>
        <p:nvPicPr>
          <p:cNvPr id="59396" name="Picture 4" descr="tetrahedral"/>
          <p:cNvPicPr>
            <a:picLocks noChangeAspect="1" noChangeArrowheads="1"/>
          </p:cNvPicPr>
          <p:nvPr/>
        </p:nvPicPr>
        <p:blipFill>
          <a:blip r:embed="rId2"/>
          <a:srcRect b="13634"/>
          <a:stretch>
            <a:fillRect/>
          </a:stretch>
        </p:blipFill>
        <p:spPr bwMode="auto">
          <a:xfrm>
            <a:off x="611188" y="2636838"/>
            <a:ext cx="5400675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тетраэдр"/>
          <p:cNvPicPr>
            <a:picLocks noChangeAspect="1" noChangeArrowheads="1"/>
          </p:cNvPicPr>
          <p:nvPr/>
        </p:nvPicPr>
        <p:blipFill>
          <a:blip r:embed="rId3"/>
          <a:srcRect b="18947"/>
          <a:stretch>
            <a:fillRect/>
          </a:stretch>
        </p:blipFill>
        <p:spPr bwMode="auto">
          <a:xfrm>
            <a:off x="6119813" y="2684463"/>
            <a:ext cx="2916237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0"/>
            <a:ext cx="9144000" cy="667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468313" y="-26988"/>
            <a:ext cx="8496300" cy="317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/>
              <a:t>Квадрат характерен для металлов </a:t>
            </a:r>
            <a:br>
              <a:rPr lang="ru-RU" sz="3000" b="1"/>
            </a:br>
            <a:r>
              <a:rPr lang="ru-RU" sz="3000" b="1"/>
              <a:t>с электронной конфигурацией </a:t>
            </a:r>
            <a:r>
              <a:rPr lang="en-US" sz="3000" b="1"/>
              <a:t>d</a:t>
            </a:r>
            <a:r>
              <a:rPr lang="ru-RU" sz="3000" b="1" baseline="30000"/>
              <a:t>8</a:t>
            </a:r>
          </a:p>
          <a:p>
            <a:pPr algn="ctr"/>
            <a:r>
              <a:rPr lang="ru-RU" sz="800"/>
              <a:t> </a:t>
            </a:r>
          </a:p>
          <a:p>
            <a:r>
              <a:rPr lang="ru-RU" sz="2100"/>
              <a:t>Очень характерен для </a:t>
            </a:r>
            <a:r>
              <a:rPr lang="en-US" sz="2100" b="1"/>
              <a:t>Pt</a:t>
            </a:r>
            <a:r>
              <a:rPr lang="ru-RU" sz="2100" b="1"/>
              <a:t>(</a:t>
            </a:r>
            <a:r>
              <a:rPr lang="en-US" sz="2100" b="1"/>
              <a:t>II</a:t>
            </a:r>
            <a:r>
              <a:rPr lang="ru-RU" sz="2100" b="1"/>
              <a:t>) и </a:t>
            </a:r>
            <a:r>
              <a:rPr lang="en-US" sz="2100" b="1"/>
              <a:t>Pd</a:t>
            </a:r>
            <a:r>
              <a:rPr lang="ru-RU" sz="2100" b="1"/>
              <a:t>(</a:t>
            </a:r>
            <a:r>
              <a:rPr lang="en-US" sz="2100" b="1"/>
              <a:t>II</a:t>
            </a:r>
            <a:r>
              <a:rPr lang="ru-RU" sz="2100" b="1"/>
              <a:t>);</a:t>
            </a:r>
            <a:r>
              <a:rPr lang="ru-RU" sz="2100"/>
              <a:t> часто образуют </a:t>
            </a:r>
            <a:r>
              <a:rPr lang="en-US" sz="2100" b="1"/>
              <a:t>Ni</a:t>
            </a:r>
            <a:r>
              <a:rPr lang="ru-RU" sz="2100" b="1"/>
              <a:t>(</a:t>
            </a:r>
            <a:r>
              <a:rPr lang="en-US" sz="2100" b="1"/>
              <a:t>II</a:t>
            </a:r>
            <a:r>
              <a:rPr lang="ru-RU" sz="2100" b="1"/>
              <a:t>), </a:t>
            </a:r>
            <a:r>
              <a:rPr lang="en-US" sz="2100" b="1"/>
              <a:t>Rh</a:t>
            </a:r>
            <a:r>
              <a:rPr lang="ru-RU" sz="2100" b="1"/>
              <a:t>(</a:t>
            </a:r>
            <a:r>
              <a:rPr lang="en-US" sz="2100" b="1"/>
              <a:t>I</a:t>
            </a:r>
            <a:r>
              <a:rPr lang="ru-RU" sz="2100" b="1"/>
              <a:t>), </a:t>
            </a:r>
            <a:r>
              <a:rPr lang="en-US" sz="2100" b="1"/>
              <a:t>Ir</a:t>
            </a:r>
            <a:r>
              <a:rPr lang="ru-RU" sz="2100" b="1"/>
              <a:t>(</a:t>
            </a:r>
            <a:r>
              <a:rPr lang="en-US" sz="2100" b="1"/>
              <a:t>I</a:t>
            </a:r>
            <a:r>
              <a:rPr lang="ru-RU" sz="2100" b="1"/>
              <a:t>), </a:t>
            </a:r>
            <a:r>
              <a:rPr lang="en-US" sz="2100" b="1"/>
              <a:t>Au</a:t>
            </a:r>
            <a:r>
              <a:rPr lang="ru-RU" sz="2100" b="1"/>
              <a:t>(</a:t>
            </a:r>
            <a:r>
              <a:rPr lang="en-US" sz="2100" b="1"/>
              <a:t>III</a:t>
            </a:r>
            <a:r>
              <a:rPr lang="ru-RU" sz="2100" b="1"/>
              <a:t>).</a:t>
            </a:r>
          </a:p>
          <a:p>
            <a:endParaRPr lang="ru-RU" sz="800" b="1"/>
          </a:p>
          <a:p>
            <a:r>
              <a:rPr lang="ru-RU" sz="2100" b="1"/>
              <a:t>[</a:t>
            </a:r>
            <a:r>
              <a:rPr lang="en-US" sz="2100" b="1"/>
              <a:t>Pt</a:t>
            </a:r>
            <a:r>
              <a:rPr lang="ru-RU" sz="2100" b="1"/>
              <a:t>(</a:t>
            </a:r>
            <a:r>
              <a:rPr lang="en-US" sz="2100" b="1"/>
              <a:t>NH</a:t>
            </a:r>
            <a:r>
              <a:rPr lang="ru-RU" sz="2100" b="1" baseline="-25000"/>
              <a:t>3</a:t>
            </a:r>
            <a:r>
              <a:rPr lang="ru-RU" sz="2100" b="1"/>
              <a:t>)</a:t>
            </a:r>
            <a:r>
              <a:rPr lang="ru-RU" sz="2100" b="1" baseline="-25000"/>
              <a:t>2</a:t>
            </a:r>
            <a:r>
              <a:rPr lang="en-US" sz="2100" b="1"/>
              <a:t>Cl</a:t>
            </a:r>
            <a:r>
              <a:rPr lang="ru-RU" sz="2100" b="1" baseline="-25000"/>
              <a:t>2</a:t>
            </a:r>
            <a:r>
              <a:rPr lang="ru-RU" sz="2100" b="1"/>
              <a:t>]</a:t>
            </a:r>
            <a:r>
              <a:rPr lang="ru-RU" sz="2100"/>
              <a:t> –</a:t>
            </a:r>
            <a:r>
              <a:rPr lang="en-US" sz="2100"/>
              <a:t> </a:t>
            </a:r>
            <a:r>
              <a:rPr lang="ru-RU" sz="2100"/>
              <a:t>два геометрических изомера – цис</a:t>
            </a:r>
            <a:r>
              <a:rPr lang="en-US" sz="2100"/>
              <a:t>-</a:t>
            </a:r>
            <a:r>
              <a:rPr lang="ru-RU" sz="2100"/>
              <a:t> и транс</a:t>
            </a:r>
            <a:r>
              <a:rPr lang="en-US" sz="2100"/>
              <a:t>-</a:t>
            </a:r>
            <a:r>
              <a:rPr lang="ru-RU" sz="2100"/>
              <a:t>.</a:t>
            </a:r>
          </a:p>
          <a:p>
            <a:r>
              <a:rPr lang="ru-RU" sz="2100"/>
              <a:t>Свойства отличаются очень сильно: цис-изомер является лучшим препаратом для химиотерапии рака, транс-изомер ядовит </a:t>
            </a:r>
            <a:r>
              <a:rPr lang="en-US" sz="2100"/>
              <a:t/>
            </a:r>
            <a:br>
              <a:rPr lang="en-US" sz="2100"/>
            </a:br>
            <a:r>
              <a:rPr lang="ru-RU" sz="2100"/>
              <a:t>и не обладает противораковыми свойствами</a:t>
            </a:r>
          </a:p>
        </p:txBody>
      </p:sp>
      <p:pic>
        <p:nvPicPr>
          <p:cNvPr id="60419" name="Picture 3" descr="kvadrat"/>
          <p:cNvPicPr>
            <a:picLocks noChangeAspect="1" noChangeArrowheads="1"/>
          </p:cNvPicPr>
          <p:nvPr/>
        </p:nvPicPr>
        <p:blipFill>
          <a:blip r:embed="rId2"/>
          <a:srcRect b="15179"/>
          <a:stretch>
            <a:fillRect/>
          </a:stretch>
        </p:blipFill>
        <p:spPr bwMode="auto">
          <a:xfrm>
            <a:off x="539750" y="3176588"/>
            <a:ext cx="4679950" cy="368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cisPt"/>
          <p:cNvPicPr>
            <a:picLocks noChangeAspect="1" noChangeArrowheads="1"/>
          </p:cNvPicPr>
          <p:nvPr/>
        </p:nvPicPr>
        <p:blipFill>
          <a:blip r:embed="rId3"/>
          <a:srcRect l="15485" t="2353" r="13258"/>
          <a:stretch>
            <a:fillRect/>
          </a:stretch>
        </p:blipFill>
        <p:spPr bwMode="auto">
          <a:xfrm>
            <a:off x="6372225" y="2924175"/>
            <a:ext cx="1660525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transPt"/>
          <p:cNvPicPr>
            <a:picLocks noChangeAspect="1" noChangeArrowheads="1"/>
          </p:cNvPicPr>
          <p:nvPr/>
        </p:nvPicPr>
        <p:blipFill>
          <a:blip r:embed="rId4"/>
          <a:srcRect l="11609" t="4787" r="11333" b="5156"/>
          <a:stretch>
            <a:fillRect/>
          </a:stretch>
        </p:blipFill>
        <p:spPr bwMode="auto">
          <a:xfrm>
            <a:off x="6443663" y="5013325"/>
            <a:ext cx="1825625" cy="168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2" name="Group 12"/>
          <p:cNvGrpSpPr>
            <a:grpSpLocks/>
          </p:cNvGrpSpPr>
          <p:nvPr/>
        </p:nvGrpSpPr>
        <p:grpSpPr bwMode="auto">
          <a:xfrm>
            <a:off x="468313" y="188913"/>
            <a:ext cx="8351837" cy="6510337"/>
            <a:chOff x="295" y="119"/>
            <a:chExt cx="5261" cy="4101"/>
          </a:xfrm>
        </p:grpSpPr>
        <p:sp>
          <p:nvSpPr>
            <p:cNvPr id="61442" name="Text Box 2"/>
            <p:cNvSpPr txBox="1">
              <a:spLocks noChangeArrowheads="1"/>
            </p:cNvSpPr>
            <p:nvPr/>
          </p:nvSpPr>
          <p:spPr bwMode="auto">
            <a:xfrm>
              <a:off x="295" y="119"/>
              <a:ext cx="5216" cy="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3200" b="1"/>
                <a:t>КЧ = 5 менее распространено (квадратная пирамида и тригональная бипирамида)</a:t>
              </a:r>
            </a:p>
          </p:txBody>
        </p:sp>
        <p:pic>
          <p:nvPicPr>
            <p:cNvPr id="61443" name="Picture 3" descr="Ni(CN)5"/>
            <p:cNvPicPr>
              <a:picLocks noChangeAspect="1" noChangeArrowheads="1"/>
            </p:cNvPicPr>
            <p:nvPr/>
          </p:nvPicPr>
          <p:blipFill>
            <a:blip r:embed="rId2"/>
            <a:srcRect l="21582" t="17993" r="21759" b="15799"/>
            <a:stretch>
              <a:fillRect/>
            </a:stretch>
          </p:blipFill>
          <p:spPr bwMode="auto">
            <a:xfrm>
              <a:off x="476" y="1190"/>
              <a:ext cx="2082" cy="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45" name="Text Box 5"/>
            <p:cNvSpPr txBox="1">
              <a:spLocks noChangeArrowheads="1"/>
            </p:cNvSpPr>
            <p:nvPr/>
          </p:nvSpPr>
          <p:spPr bwMode="auto">
            <a:xfrm>
              <a:off x="476" y="3686"/>
              <a:ext cx="258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пентацианоникелат(</a:t>
              </a:r>
              <a:r>
                <a:rPr lang="en-US" sz="2400" b="1"/>
                <a:t>II), </a:t>
              </a:r>
              <a:r>
                <a:rPr lang="ru-RU" sz="2400" b="1"/>
                <a:t> </a:t>
              </a:r>
              <a:r>
                <a:rPr lang="en-US" sz="2400" b="1"/>
                <a:t>[Ni(CN)</a:t>
              </a:r>
              <a:r>
                <a:rPr lang="en-US" sz="2400" b="1" baseline="-25000"/>
                <a:t>5</a:t>
              </a:r>
              <a:r>
                <a:rPr lang="en-US" sz="2400" b="1"/>
                <a:t>]</a:t>
              </a:r>
              <a:r>
                <a:rPr lang="en-US" sz="2400" b="1" baseline="30000"/>
                <a:t>3-</a:t>
              </a:r>
              <a:endParaRPr lang="ru-RU" sz="2400" b="1" baseline="30000"/>
            </a:p>
          </p:txBody>
        </p:sp>
        <p:grpSp>
          <p:nvGrpSpPr>
            <p:cNvPr id="61450" name="Group 10"/>
            <p:cNvGrpSpPr>
              <a:grpSpLocks/>
            </p:cNvGrpSpPr>
            <p:nvPr/>
          </p:nvGrpSpPr>
          <p:grpSpPr bwMode="auto">
            <a:xfrm>
              <a:off x="3016" y="1162"/>
              <a:ext cx="2063" cy="2363"/>
              <a:chOff x="3016" y="1162"/>
              <a:chExt cx="2063" cy="2363"/>
            </a:xfrm>
          </p:grpSpPr>
          <p:pic>
            <p:nvPicPr>
              <p:cNvPr id="61444" name="Picture 4" descr="NiCN_fromFeCO"/>
              <p:cNvPicPr>
                <a:picLocks noChangeAspect="1" noChangeArrowheads="1"/>
              </p:cNvPicPr>
              <p:nvPr/>
            </p:nvPicPr>
            <p:blipFill>
              <a:blip r:embed="rId3"/>
              <a:srcRect l="2022" t="7961" r="25668" b="7918"/>
              <a:stretch>
                <a:fillRect/>
              </a:stretch>
            </p:blipFill>
            <p:spPr bwMode="auto">
              <a:xfrm>
                <a:off x="3016" y="1162"/>
                <a:ext cx="2063" cy="2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447" name="Rectangle 7"/>
              <p:cNvSpPr>
                <a:spLocks noChangeArrowheads="1"/>
              </p:cNvSpPr>
              <p:nvPr/>
            </p:nvSpPr>
            <p:spPr bwMode="auto">
              <a:xfrm>
                <a:off x="4048" y="2205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Fe</a:t>
                </a:r>
                <a:endParaRPr lang="ru-RU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1448" name="Text Box 8"/>
              <p:cNvSpPr txBox="1">
                <a:spLocks noChangeArrowheads="1"/>
              </p:cNvSpPr>
              <p:nvPr/>
            </p:nvSpPr>
            <p:spPr bwMode="auto">
              <a:xfrm>
                <a:off x="4286" y="2882"/>
                <a:ext cx="22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C</a:t>
                </a:r>
                <a:endParaRPr lang="ru-RU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1449" name="Text Box 9"/>
              <p:cNvSpPr txBox="1">
                <a:spLocks noChangeArrowheads="1"/>
              </p:cNvSpPr>
              <p:nvPr/>
            </p:nvSpPr>
            <p:spPr bwMode="auto">
              <a:xfrm>
                <a:off x="4332" y="3294"/>
                <a:ext cx="22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O</a:t>
                </a:r>
                <a:endParaRPr lang="ru-RU" b="1"/>
              </a:p>
            </p:txBody>
          </p:sp>
        </p:grpSp>
        <p:sp>
          <p:nvSpPr>
            <p:cNvPr id="61451" name="Text Box 5"/>
            <p:cNvSpPr txBox="1">
              <a:spLocks noChangeArrowheads="1"/>
            </p:cNvSpPr>
            <p:nvPr/>
          </p:nvSpPr>
          <p:spPr bwMode="auto">
            <a:xfrm>
              <a:off x="2971" y="3702"/>
              <a:ext cx="258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Пентакарбонил железа</a:t>
              </a:r>
              <a:r>
                <a:rPr lang="en-US" sz="2400" b="1"/>
                <a:t>, </a:t>
              </a:r>
              <a:r>
                <a:rPr lang="ru-RU" sz="2400" b="1"/>
                <a:t> </a:t>
              </a:r>
              <a:r>
                <a:rPr lang="en-US" sz="2400" b="1"/>
                <a:t>[Fe(CO)</a:t>
              </a:r>
              <a:r>
                <a:rPr lang="en-US" sz="2400" b="1" baseline="-25000"/>
                <a:t>5</a:t>
              </a:r>
              <a:r>
                <a:rPr lang="en-US" sz="2400" b="1"/>
                <a:t>]</a:t>
              </a:r>
              <a:endParaRPr lang="ru-RU" sz="2400" b="1" baseline="30000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Гемоглобин</a:t>
            </a: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1300"/>
            <a:ext cx="274637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4" descr="fig1902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492375"/>
            <a:ext cx="5556250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79388" y="5589588"/>
            <a:ext cx="338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порфириновый цикл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675688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КЧ = 6 наиболее распространено</a:t>
            </a:r>
          </a:p>
          <a:p>
            <a:endParaRPr lang="ru-RU" sz="2000" b="1">
              <a:solidFill>
                <a:srgbClr val="990000"/>
              </a:solidFill>
            </a:endParaRPr>
          </a:p>
          <a:p>
            <a:r>
              <a:rPr lang="ru-RU" sz="2100" b="1"/>
              <a:t>Координационные полиэдры для почти всех комплексов </a:t>
            </a:r>
            <a:br>
              <a:rPr lang="ru-RU" sz="2100" b="1"/>
            </a:br>
            <a:r>
              <a:rPr lang="ru-RU" sz="2100" b="1"/>
              <a:t>с  КЧ = 6 являются октаэдрами, редко тригональной призмой:</a:t>
            </a:r>
          </a:p>
        </p:txBody>
      </p:sp>
      <p:pic>
        <p:nvPicPr>
          <p:cNvPr id="63491" name="Picture 3" descr="tri"/>
          <p:cNvPicPr>
            <a:picLocks noChangeAspect="1" noChangeArrowheads="1"/>
          </p:cNvPicPr>
          <p:nvPr/>
        </p:nvPicPr>
        <p:blipFill>
          <a:blip r:embed="rId2"/>
          <a:srcRect b="25999"/>
          <a:stretch>
            <a:fillRect/>
          </a:stretch>
        </p:blipFill>
        <p:spPr bwMode="auto">
          <a:xfrm>
            <a:off x="323850" y="2205038"/>
            <a:ext cx="2278063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4" descr="mo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4437063"/>
            <a:ext cx="23526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5364163" y="6308725"/>
            <a:ext cx="338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молибденит </a:t>
            </a:r>
            <a:r>
              <a:rPr lang="en-US" sz="2400" b="1"/>
              <a:t>MoS</a:t>
            </a:r>
            <a:r>
              <a:rPr lang="en-US" sz="2400" b="1" baseline="-25000"/>
              <a:t>2</a:t>
            </a:r>
            <a:endParaRPr lang="ru-RU" sz="2400" b="1" baseline="-25000"/>
          </a:p>
        </p:txBody>
      </p:sp>
      <p:pic>
        <p:nvPicPr>
          <p:cNvPr id="63494" name="Picture 6" descr="Re(CH3)6_"/>
          <p:cNvPicPr>
            <a:picLocks noChangeAspect="1" noChangeArrowheads="1"/>
          </p:cNvPicPr>
          <p:nvPr/>
        </p:nvPicPr>
        <p:blipFill>
          <a:blip r:embed="rId4"/>
          <a:srcRect l="17400" t="4787" r="15042" b="5156"/>
          <a:stretch>
            <a:fillRect/>
          </a:stretch>
        </p:blipFill>
        <p:spPr bwMode="auto">
          <a:xfrm>
            <a:off x="5508625" y="2060575"/>
            <a:ext cx="3052763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6372225" y="5300663"/>
            <a:ext cx="208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[Re(CH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endParaRPr lang="ru-RU" sz="2400" b="1" baseline="30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539750" y="981075"/>
            <a:ext cx="8135938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Наиболее характерно </a:t>
            </a:r>
            <a:br>
              <a:rPr lang="ru-RU" sz="3200" b="1"/>
            </a:br>
            <a:r>
              <a:rPr lang="ru-RU" sz="3200" b="1"/>
              <a:t>для металлов с электронной конфигурацией от </a:t>
            </a:r>
            <a:r>
              <a:rPr lang="en-US" sz="3200" b="1"/>
              <a:t>d</a:t>
            </a:r>
            <a:r>
              <a:rPr lang="ru-RU" sz="3200" b="1" baseline="30000"/>
              <a:t>0</a:t>
            </a:r>
            <a:r>
              <a:rPr lang="ru-RU" sz="3200" b="1"/>
              <a:t> до </a:t>
            </a:r>
            <a:r>
              <a:rPr lang="en-US" sz="3200" b="1"/>
              <a:t>d</a:t>
            </a:r>
            <a:r>
              <a:rPr lang="ru-RU" sz="3200" b="1" baseline="30000"/>
              <a:t>9</a:t>
            </a:r>
            <a:endParaRPr lang="en-US" sz="3200" b="1" baseline="30000"/>
          </a:p>
          <a:p>
            <a:endParaRPr lang="ru-RU" sz="2400" b="1"/>
          </a:p>
          <a:p>
            <a:r>
              <a:rPr lang="ru-RU" sz="2500" b="1"/>
              <a:t>Примеры</a:t>
            </a:r>
            <a:r>
              <a:rPr lang="en-US" sz="2500" b="1"/>
              <a:t>:</a:t>
            </a:r>
            <a:r>
              <a:rPr lang="en-US" sz="2400" b="1"/>
              <a:t> d</a:t>
            </a:r>
            <a:r>
              <a:rPr lang="en-US" sz="2400" b="1" baseline="30000"/>
              <a:t>0</a:t>
            </a:r>
            <a:r>
              <a:rPr lang="en-US" sz="2400" b="1"/>
              <a:t> – [Sc(H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3+</a:t>
            </a:r>
            <a:r>
              <a:rPr lang="en-US" sz="2400" b="1"/>
              <a:t>; d</a:t>
            </a:r>
            <a:r>
              <a:rPr lang="en-US" sz="2400" b="1" baseline="30000"/>
              <a:t>3</a:t>
            </a:r>
            <a:r>
              <a:rPr lang="en-US" sz="2400" b="1"/>
              <a:t> – [Cr(H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3+</a:t>
            </a:r>
            <a:r>
              <a:rPr lang="en-US" sz="2400" b="1"/>
              <a:t>;</a:t>
            </a:r>
            <a:endParaRPr lang="ru-RU" sz="2400" b="1"/>
          </a:p>
          <a:p>
            <a:r>
              <a:rPr lang="en-US" sz="500" b="1"/>
              <a:t> </a:t>
            </a:r>
            <a:r>
              <a:rPr lang="ru-RU" sz="500" b="1"/>
              <a:t/>
            </a:r>
            <a:br>
              <a:rPr lang="ru-RU" sz="500" b="1"/>
            </a:br>
            <a:r>
              <a:rPr lang="en-US" sz="2400" b="1"/>
              <a:t>d</a:t>
            </a:r>
            <a:r>
              <a:rPr lang="en-US" sz="2400" b="1" baseline="30000"/>
              <a:t>5</a:t>
            </a:r>
            <a:r>
              <a:rPr lang="en-US" sz="2400" b="1"/>
              <a:t> – </a:t>
            </a:r>
            <a:r>
              <a:rPr lang="ru-RU" sz="2400" b="1"/>
              <a:t>  </a:t>
            </a:r>
            <a:r>
              <a:rPr lang="en-US" sz="2400" b="1"/>
              <a:t>[Fe(CN)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3-</a:t>
            </a:r>
            <a:r>
              <a:rPr lang="en-US" sz="2400" b="1"/>
              <a:t>; d</a:t>
            </a:r>
            <a:r>
              <a:rPr lang="en-US" sz="2400" b="1" baseline="30000"/>
              <a:t>6 </a:t>
            </a:r>
            <a:r>
              <a:rPr lang="en-US" sz="2400" b="1"/>
              <a:t>– [RhCl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3-</a:t>
            </a:r>
            <a:endParaRPr lang="ru-RU" sz="2400" b="1" baseline="30000"/>
          </a:p>
          <a:p>
            <a:endParaRPr lang="en-US" sz="2400" b="1"/>
          </a:p>
          <a:p>
            <a:r>
              <a:rPr lang="en-US" sz="2400" b="1"/>
              <a:t> </a:t>
            </a:r>
            <a:endParaRPr lang="ru-RU" sz="2400" b="1"/>
          </a:p>
        </p:txBody>
      </p:sp>
      <p:pic>
        <p:nvPicPr>
          <p:cNvPr id="64515" name="Picture 3" descr="Fe(H2O)6"/>
          <p:cNvPicPr>
            <a:picLocks noChangeAspect="1" noChangeArrowheads="1"/>
          </p:cNvPicPr>
          <p:nvPr/>
        </p:nvPicPr>
        <p:blipFill>
          <a:blip r:embed="rId2"/>
          <a:srcRect l="13533" t="2353" r="9406" b="2721"/>
          <a:stretch>
            <a:fillRect/>
          </a:stretch>
        </p:blipFill>
        <p:spPr bwMode="auto">
          <a:xfrm>
            <a:off x="5292725" y="3500438"/>
            <a:ext cx="32035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oktahedron"/>
          <p:cNvPicPr>
            <a:picLocks noChangeAspect="1" noChangeArrowheads="1"/>
          </p:cNvPicPr>
          <p:nvPr/>
        </p:nvPicPr>
        <p:blipFill>
          <a:blip r:embed="rId3"/>
          <a:srcRect b="16324"/>
          <a:stretch>
            <a:fillRect/>
          </a:stretch>
        </p:blipFill>
        <p:spPr bwMode="auto">
          <a:xfrm>
            <a:off x="539750" y="3716338"/>
            <a:ext cx="3097213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3059113" y="115888"/>
            <a:ext cx="3097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КЧ = 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827088" y="549275"/>
            <a:ext cx="7921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/>
              <a:t>КЧ = 7</a:t>
            </a:r>
          </a:p>
        </p:txBody>
      </p:sp>
      <p:pic>
        <p:nvPicPr>
          <p:cNvPr id="65539" name="Picture 3" descr="pentagonalpiramid"/>
          <p:cNvPicPr>
            <a:picLocks noChangeAspect="1" noChangeArrowheads="1"/>
          </p:cNvPicPr>
          <p:nvPr/>
        </p:nvPicPr>
        <p:blipFill>
          <a:blip r:embed="rId2"/>
          <a:srcRect b="27893"/>
          <a:stretch>
            <a:fillRect/>
          </a:stretch>
        </p:blipFill>
        <p:spPr bwMode="auto">
          <a:xfrm>
            <a:off x="250825" y="1989138"/>
            <a:ext cx="22383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468313" y="558958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23850" y="4652963"/>
            <a:ext cx="24479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100" b="1"/>
              <a:t>пентагональная бипирамида</a:t>
            </a:r>
            <a:endParaRPr lang="en-US" sz="2100" b="1"/>
          </a:p>
          <a:p>
            <a:pPr algn="ctr"/>
            <a:r>
              <a:rPr lang="ru-RU" sz="2100" b="1"/>
              <a:t>[</a:t>
            </a:r>
            <a:r>
              <a:rPr lang="en-US" sz="2100" b="1"/>
              <a:t>UO</a:t>
            </a:r>
            <a:r>
              <a:rPr lang="ru-RU" sz="2100" b="1" baseline="-25000"/>
              <a:t>2</a:t>
            </a:r>
            <a:r>
              <a:rPr lang="ru-RU" sz="2100" b="1"/>
              <a:t>(</a:t>
            </a:r>
            <a:r>
              <a:rPr lang="en-US" sz="2100" b="1"/>
              <a:t>H</a:t>
            </a:r>
            <a:r>
              <a:rPr lang="ru-RU" sz="2100" b="1" baseline="-25000"/>
              <a:t>2</a:t>
            </a:r>
            <a:r>
              <a:rPr lang="en-US" sz="2100" b="1"/>
              <a:t>O</a:t>
            </a:r>
            <a:r>
              <a:rPr lang="ru-RU" sz="2100" b="1"/>
              <a:t>)</a:t>
            </a:r>
            <a:r>
              <a:rPr lang="ru-RU" sz="2100" b="1" baseline="-25000"/>
              <a:t>5</a:t>
            </a:r>
            <a:r>
              <a:rPr lang="ru-RU" sz="2100" b="1"/>
              <a:t>]</a:t>
            </a:r>
            <a:r>
              <a:rPr lang="ru-RU" sz="2100" b="1" baseline="30000"/>
              <a:t>2+</a:t>
            </a:r>
          </a:p>
          <a:p>
            <a:pPr>
              <a:spcBef>
                <a:spcPct val="50000"/>
              </a:spcBef>
            </a:pPr>
            <a:endParaRPr lang="ru-RU" sz="2000" b="1"/>
          </a:p>
        </p:txBody>
      </p:sp>
      <p:pic>
        <p:nvPicPr>
          <p:cNvPr id="65542" name="Picture 6" descr="prism+cap"/>
          <p:cNvPicPr>
            <a:picLocks noChangeAspect="1" noChangeArrowheads="1"/>
          </p:cNvPicPr>
          <p:nvPr/>
        </p:nvPicPr>
        <p:blipFill>
          <a:blip r:embed="rId3"/>
          <a:srcRect b="14467"/>
          <a:stretch>
            <a:fillRect/>
          </a:stretch>
        </p:blipFill>
        <p:spPr bwMode="auto">
          <a:xfrm>
            <a:off x="3419475" y="1773238"/>
            <a:ext cx="20955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3419475" y="4724400"/>
            <a:ext cx="2665413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100" b="1"/>
              <a:t>тригональная призма с одной шапкой</a:t>
            </a:r>
            <a:r>
              <a:rPr lang="en-US" sz="2100" b="1">
                <a:solidFill>
                  <a:srgbClr val="0000CC"/>
                </a:solidFill>
              </a:rPr>
              <a:t>   </a:t>
            </a:r>
            <a:r>
              <a:rPr lang="en-US" sz="2100" b="1"/>
              <a:t>[NbF</a:t>
            </a:r>
            <a:r>
              <a:rPr lang="en-US" sz="2100" b="1" baseline="-25000"/>
              <a:t>7</a:t>
            </a:r>
            <a:r>
              <a:rPr lang="en-US" sz="2100" b="1"/>
              <a:t>]</a:t>
            </a:r>
            <a:r>
              <a:rPr lang="en-US" sz="2100" b="1" baseline="30000"/>
              <a:t>2-</a:t>
            </a:r>
            <a:endParaRPr lang="ru-RU" sz="2100" b="1" baseline="30000"/>
          </a:p>
        </p:txBody>
      </p:sp>
      <p:pic>
        <p:nvPicPr>
          <p:cNvPr id="65544" name="Picture 8" descr="octahedral+cap"/>
          <p:cNvPicPr>
            <a:picLocks noChangeAspect="1" noChangeArrowheads="1"/>
          </p:cNvPicPr>
          <p:nvPr/>
        </p:nvPicPr>
        <p:blipFill>
          <a:blip r:embed="rId4"/>
          <a:srcRect b="19576"/>
          <a:stretch>
            <a:fillRect/>
          </a:stretch>
        </p:blipFill>
        <p:spPr bwMode="auto">
          <a:xfrm>
            <a:off x="6562725" y="1773238"/>
            <a:ext cx="25812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6516688" y="4725988"/>
            <a:ext cx="23764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100" b="1"/>
              <a:t>октаэдр с одной шапкой</a:t>
            </a:r>
            <a:r>
              <a:rPr lang="en-US" sz="2100" b="1">
                <a:solidFill>
                  <a:srgbClr val="0000CC"/>
                </a:solidFill>
              </a:rPr>
              <a:t> </a:t>
            </a:r>
            <a:r>
              <a:rPr lang="en-US" sz="2100" b="1"/>
              <a:t>[TaCl</a:t>
            </a:r>
            <a:r>
              <a:rPr lang="en-US" sz="2100" b="1" baseline="-25000"/>
              <a:t>4</a:t>
            </a:r>
            <a:r>
              <a:rPr lang="en-US" sz="2100" b="1"/>
              <a:t>(PMe</a:t>
            </a:r>
            <a:r>
              <a:rPr lang="en-US" sz="2100" b="1" baseline="-25000"/>
              <a:t>3</a:t>
            </a:r>
            <a:r>
              <a:rPr lang="en-US" sz="2100" b="1"/>
              <a:t>)</a:t>
            </a:r>
            <a:r>
              <a:rPr lang="en-US" sz="2100" b="1" baseline="-25000"/>
              <a:t>3</a:t>
            </a:r>
            <a:r>
              <a:rPr lang="en-US" sz="2100" b="1"/>
              <a:t>]</a:t>
            </a:r>
            <a:endParaRPr lang="ru-RU" sz="21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КЧ = 8</a:t>
            </a:r>
          </a:p>
        </p:txBody>
      </p:sp>
      <p:pic>
        <p:nvPicPr>
          <p:cNvPr id="66563" name="Picture 3" descr="dodecahedron"/>
          <p:cNvPicPr>
            <a:picLocks noChangeAspect="1" noChangeArrowheads="1"/>
          </p:cNvPicPr>
          <p:nvPr/>
        </p:nvPicPr>
        <p:blipFill>
          <a:blip r:embed="rId2"/>
          <a:srcRect b="12639"/>
          <a:stretch>
            <a:fillRect/>
          </a:stretch>
        </p:blipFill>
        <p:spPr bwMode="auto">
          <a:xfrm>
            <a:off x="323850" y="1268413"/>
            <a:ext cx="38893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2843213" y="5006975"/>
            <a:ext cx="252095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CC"/>
                </a:solidFill>
              </a:rPr>
              <a:t>               </a:t>
            </a:r>
            <a:r>
              <a:rPr lang="en-US" sz="2400" b="1">
                <a:solidFill>
                  <a:srgbClr val="0000CC"/>
                </a:solidFill>
              </a:rPr>
              <a:t>     </a:t>
            </a:r>
            <a:r>
              <a:rPr lang="ru-RU" sz="2400" b="1"/>
              <a:t>додекаэдр               [</a:t>
            </a:r>
            <a:r>
              <a:rPr lang="en-US" sz="2400" b="1"/>
              <a:t>Hf</a:t>
            </a:r>
            <a:r>
              <a:rPr lang="ru-RU" sz="2400" b="1"/>
              <a:t>(</a:t>
            </a:r>
            <a:r>
              <a:rPr lang="en-US" sz="2400" b="1"/>
              <a:t>ox</a:t>
            </a:r>
            <a:r>
              <a:rPr lang="ru-RU" sz="2400" b="1"/>
              <a:t>)</a:t>
            </a:r>
            <a:r>
              <a:rPr lang="ru-RU" sz="2400" b="1" baseline="-25000"/>
              <a:t>4</a:t>
            </a:r>
            <a:r>
              <a:rPr lang="ru-RU" sz="2400" b="1"/>
              <a:t>]</a:t>
            </a:r>
            <a:r>
              <a:rPr lang="ru-RU" sz="2400" b="1" baseline="30000"/>
              <a:t>4-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  <p:pic>
        <p:nvPicPr>
          <p:cNvPr id="66565" name="Picture 5" descr="sqantiprizm"/>
          <p:cNvPicPr>
            <a:picLocks noChangeAspect="1" noChangeArrowheads="1"/>
          </p:cNvPicPr>
          <p:nvPr/>
        </p:nvPicPr>
        <p:blipFill>
          <a:blip r:embed="rId3"/>
          <a:srcRect b="26024"/>
          <a:stretch>
            <a:fillRect/>
          </a:stretch>
        </p:blipFill>
        <p:spPr bwMode="auto">
          <a:xfrm>
            <a:off x="5292725" y="1484313"/>
            <a:ext cx="3600450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5364163" y="5300663"/>
            <a:ext cx="3455987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/>
              <a:t>квадратная антипризма</a:t>
            </a:r>
            <a:endParaRPr lang="en-US" sz="2400" b="1"/>
          </a:p>
          <a:p>
            <a:pPr algn="ctr">
              <a:spcBef>
                <a:spcPct val="20000"/>
              </a:spcBef>
            </a:pPr>
            <a:r>
              <a:rPr lang="ru-RU" sz="2400" b="1"/>
              <a:t> [</a:t>
            </a:r>
            <a:r>
              <a:rPr lang="en-US" sz="2400" b="1"/>
              <a:t>Mo</a:t>
            </a:r>
            <a:r>
              <a:rPr lang="ru-RU" sz="2400" b="1"/>
              <a:t>(</a:t>
            </a:r>
            <a:r>
              <a:rPr lang="en-US" sz="2400" b="1"/>
              <a:t>CN</a:t>
            </a:r>
            <a:r>
              <a:rPr lang="ru-RU" sz="2400" b="1"/>
              <a:t>)</a:t>
            </a:r>
            <a:r>
              <a:rPr lang="ru-RU" sz="2400" b="1" baseline="-25000"/>
              <a:t>8</a:t>
            </a:r>
            <a:r>
              <a:rPr lang="ru-RU" sz="2400" b="1"/>
              <a:t>]</a:t>
            </a:r>
            <a:r>
              <a:rPr lang="ru-RU" sz="2400" b="1" baseline="30000"/>
              <a:t>3-</a:t>
            </a:r>
          </a:p>
        </p:txBody>
      </p:sp>
      <p:pic>
        <p:nvPicPr>
          <p:cNvPr id="66567" name="Picture 7" descr="Hf(ox)4-bs"/>
          <p:cNvPicPr>
            <a:picLocks noChangeAspect="1" noChangeArrowheads="1"/>
          </p:cNvPicPr>
          <p:nvPr/>
        </p:nvPicPr>
        <p:blipFill>
          <a:blip r:embed="rId4"/>
          <a:srcRect l="13747" t="11974" r="6119" b="5757"/>
          <a:stretch>
            <a:fillRect/>
          </a:stretch>
        </p:blipFill>
        <p:spPr bwMode="auto">
          <a:xfrm>
            <a:off x="179388" y="4221163"/>
            <a:ext cx="255587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081087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КЧ = 9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353425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" b="1"/>
              <a:t>КЧ = 9</a:t>
            </a:r>
            <a:r>
              <a:rPr lang="ru-RU" sz="2400" b="1"/>
              <a:t> важно для лантаноидов, так как катионы </a:t>
            </a:r>
            <a:r>
              <a:rPr lang="en-US" sz="2400" b="1"/>
              <a:t>Ln</a:t>
            </a:r>
            <a:r>
              <a:rPr lang="ru-RU" sz="2400" b="1" baseline="30000"/>
              <a:t>3+</a:t>
            </a:r>
            <a:r>
              <a:rPr lang="ru-RU" sz="2400" b="1"/>
              <a:t> имеют достаточно большие размеры</a:t>
            </a:r>
            <a:r>
              <a:rPr lang="en-US" sz="2400" b="1"/>
              <a:t>:</a:t>
            </a:r>
            <a:r>
              <a:rPr lang="ru-RU" sz="2400" b="1"/>
              <a:t> тригональная призма с тремя шапками:</a:t>
            </a:r>
          </a:p>
        </p:txBody>
      </p:sp>
      <p:pic>
        <p:nvPicPr>
          <p:cNvPr id="67588" name="Picture 4" descr="Nd(H2O)9-bs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420938"/>
            <a:ext cx="38608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ReH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3997325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1476375" y="6092825"/>
            <a:ext cx="7343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[</a:t>
            </a:r>
            <a:r>
              <a:rPr lang="en-US" sz="2400" b="1"/>
              <a:t>Nd</a:t>
            </a:r>
            <a:r>
              <a:rPr lang="ru-RU" sz="2400" b="1"/>
              <a:t>(</a:t>
            </a:r>
            <a:r>
              <a:rPr lang="en-US" sz="2400" b="1"/>
              <a:t>H</a:t>
            </a:r>
            <a:r>
              <a:rPr lang="ru-RU" sz="2400" b="1" baseline="-25000"/>
              <a:t>2</a:t>
            </a:r>
            <a:r>
              <a:rPr lang="en-US" sz="2400" b="1"/>
              <a:t>O</a:t>
            </a:r>
            <a:r>
              <a:rPr lang="ru-RU" sz="2400" b="1"/>
              <a:t>)</a:t>
            </a:r>
            <a:r>
              <a:rPr lang="ru-RU" sz="2400" b="1" baseline="-25000"/>
              <a:t>9</a:t>
            </a:r>
            <a:r>
              <a:rPr lang="ru-RU" sz="2400" b="1"/>
              <a:t>]</a:t>
            </a:r>
            <a:r>
              <a:rPr lang="ru-RU" sz="2400" b="1" baseline="30000"/>
              <a:t>3+</a:t>
            </a:r>
            <a:r>
              <a:rPr lang="ru-RU" sz="2400" b="1"/>
              <a:t> </a:t>
            </a:r>
            <a:r>
              <a:rPr lang="en-US" sz="2400" b="1"/>
              <a:t>				</a:t>
            </a:r>
            <a:r>
              <a:rPr lang="ru-RU" sz="2400" b="1"/>
              <a:t>[</a:t>
            </a:r>
            <a:r>
              <a:rPr lang="en-US" sz="2400" b="1"/>
              <a:t>ReH</a:t>
            </a:r>
            <a:r>
              <a:rPr lang="ru-RU" sz="2400" b="1" baseline="-25000"/>
              <a:t>9</a:t>
            </a:r>
            <a:r>
              <a:rPr lang="ru-RU" sz="2400" b="1"/>
              <a:t>]</a:t>
            </a:r>
            <a:r>
              <a:rPr lang="ru-RU" sz="2400" b="1" baseline="30000"/>
              <a:t>2-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/>
              <a:t>КЧ = </a:t>
            </a:r>
            <a:r>
              <a:rPr lang="en-US" b="1"/>
              <a:t>10, 12</a:t>
            </a:r>
            <a:endParaRPr lang="ru-RU" b="1"/>
          </a:p>
        </p:txBody>
      </p:sp>
      <p:pic>
        <p:nvPicPr>
          <p:cNvPr id="68611" name="Picture 3" descr="CE(NO3)6bs"/>
          <p:cNvPicPr>
            <a:picLocks noChangeAspect="1" noChangeArrowheads="1"/>
          </p:cNvPicPr>
          <p:nvPr/>
        </p:nvPicPr>
        <p:blipFill>
          <a:blip r:embed="rId2"/>
          <a:srcRect l="7883" t="7961" r="7924" b="7918"/>
          <a:stretch>
            <a:fillRect/>
          </a:stretch>
        </p:blipFill>
        <p:spPr bwMode="auto">
          <a:xfrm>
            <a:off x="539750" y="1628775"/>
            <a:ext cx="4051300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00113" y="5876925"/>
            <a:ext cx="3167062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КЧ=12, </a:t>
            </a:r>
            <a:r>
              <a:rPr lang="en-US" sz="2400" b="1"/>
              <a:t>[Ce(NO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2-</a:t>
            </a:r>
            <a:endParaRPr lang="ru-RU" sz="2400" b="1" baseline="30000"/>
          </a:p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68613" name="Picture 5" descr="Bi(NO3)5-bs"/>
          <p:cNvPicPr>
            <a:picLocks noChangeAspect="1" noChangeArrowheads="1"/>
          </p:cNvPicPr>
          <p:nvPr/>
        </p:nvPicPr>
        <p:blipFill>
          <a:blip r:embed="rId3"/>
          <a:srcRect l="19626" t="17993" r="23714" b="19815"/>
          <a:stretch>
            <a:fillRect/>
          </a:stretch>
        </p:blipFill>
        <p:spPr bwMode="auto">
          <a:xfrm>
            <a:off x="5219700" y="1916113"/>
            <a:ext cx="330517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5219700" y="5445125"/>
            <a:ext cx="3455988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b="1"/>
          </a:p>
          <a:p>
            <a:pPr algn="ctr">
              <a:spcBef>
                <a:spcPct val="50000"/>
              </a:spcBef>
            </a:pPr>
            <a:r>
              <a:rPr lang="ru-RU" sz="2400" b="1"/>
              <a:t>КЧ = 10, </a:t>
            </a:r>
            <a:r>
              <a:rPr lang="en-US" sz="2400" b="1"/>
              <a:t>[Bi(NO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5</a:t>
            </a:r>
            <a:r>
              <a:rPr lang="en-US" sz="2400" b="1"/>
              <a:t>]</a:t>
            </a:r>
            <a:r>
              <a:rPr lang="en-US" sz="2400" b="1" baseline="30000"/>
              <a:t>2-</a:t>
            </a:r>
            <a:endParaRPr lang="ru-RU" sz="2400" b="1" baseline="30000"/>
          </a:p>
          <a:p>
            <a:pPr>
              <a:spcBef>
                <a:spcPct val="50000"/>
              </a:spcBef>
            </a:pPr>
            <a:endParaRPr lang="ru-RU" sz="2400"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55613"/>
            <a:ext cx="8064500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31800"/>
            <a:ext cx="7272338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031875"/>
            <a:ext cx="8640763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3375"/>
            <a:ext cx="8229600" cy="941388"/>
          </a:xfrm>
        </p:spPr>
        <p:txBody>
          <a:bodyPr/>
          <a:lstStyle/>
          <a:p>
            <a:r>
              <a:rPr lang="ru-RU" sz="4000" b="1"/>
              <a:t>Определение строения изомеров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 b="1"/>
              <a:t>Рентгеноструктурный анализ, </a:t>
            </a:r>
          </a:p>
          <a:p>
            <a:pPr>
              <a:buFontTx/>
              <a:buNone/>
            </a:pPr>
            <a:r>
              <a:rPr lang="ru-RU" sz="2800" b="1"/>
              <a:t>ЯМР- спектроскопия и другие методы.</a:t>
            </a:r>
          </a:p>
          <a:p>
            <a:endParaRPr lang="ru-RU" sz="2800" b="1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97200"/>
            <a:ext cx="91090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 descr="NM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068638"/>
            <a:ext cx="2036762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900113" y="115888"/>
            <a:ext cx="7704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Ионизационная изомерия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757238" y="1125538"/>
            <a:ext cx="7559675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Лиганды во внутренней и внешней координационной сфере меняются местами.</a:t>
            </a:r>
          </a:p>
          <a:p>
            <a:endParaRPr lang="ru-RU" sz="2100" b="1"/>
          </a:p>
          <a:p>
            <a:r>
              <a:rPr lang="ru-RU" sz="2100" b="1"/>
              <a:t>[</a:t>
            </a:r>
            <a:r>
              <a:rPr lang="en-US" sz="2100" b="1"/>
              <a:t>Co</a:t>
            </a:r>
            <a:r>
              <a:rPr lang="ru-RU" sz="2100" b="1"/>
              <a:t>(</a:t>
            </a:r>
            <a:r>
              <a:rPr lang="en-US" sz="2100" b="1"/>
              <a:t>NH</a:t>
            </a:r>
            <a:r>
              <a:rPr lang="ru-RU" sz="2100" b="1" baseline="-25000"/>
              <a:t>3</a:t>
            </a:r>
            <a:r>
              <a:rPr lang="ru-RU" sz="2100" b="1"/>
              <a:t>)</a:t>
            </a:r>
            <a:r>
              <a:rPr lang="ru-RU" sz="2100" b="1" baseline="-25000"/>
              <a:t>5</a:t>
            </a:r>
            <a:r>
              <a:rPr lang="en-US" sz="2100" b="1"/>
              <a:t>Cl</a:t>
            </a:r>
            <a:r>
              <a:rPr lang="ru-RU" sz="2100" b="1"/>
              <a:t>]</a:t>
            </a:r>
            <a:r>
              <a:rPr lang="en-US" sz="2100" b="1"/>
              <a:t>CN</a:t>
            </a:r>
            <a:r>
              <a:rPr lang="ru-RU" sz="2100" b="1"/>
              <a:t> – пентаамминхлорокобальт(</a:t>
            </a:r>
            <a:r>
              <a:rPr lang="en-US" sz="2100" b="1"/>
              <a:t>II</a:t>
            </a:r>
            <a:r>
              <a:rPr lang="ru-RU" sz="2100" b="1"/>
              <a:t>) цианид</a:t>
            </a:r>
          </a:p>
          <a:p>
            <a:r>
              <a:rPr lang="ru-RU" sz="2100" b="1"/>
              <a:t>[</a:t>
            </a:r>
            <a:r>
              <a:rPr lang="en-US" sz="2100" b="1"/>
              <a:t>Co</a:t>
            </a:r>
            <a:r>
              <a:rPr lang="ru-RU" sz="2100" b="1"/>
              <a:t>(</a:t>
            </a:r>
            <a:r>
              <a:rPr lang="en-US" sz="2100" b="1"/>
              <a:t>NH</a:t>
            </a:r>
            <a:r>
              <a:rPr lang="ru-RU" sz="2100" b="1" baseline="-25000"/>
              <a:t>3</a:t>
            </a:r>
            <a:r>
              <a:rPr lang="ru-RU" sz="2100" b="1"/>
              <a:t>)</a:t>
            </a:r>
            <a:r>
              <a:rPr lang="ru-RU" sz="2100" b="1" baseline="-25000"/>
              <a:t>5</a:t>
            </a:r>
            <a:r>
              <a:rPr lang="ru-RU" sz="2100" b="1"/>
              <a:t>С</a:t>
            </a:r>
            <a:r>
              <a:rPr lang="en-US" sz="2100" b="1"/>
              <a:t>N</a:t>
            </a:r>
            <a:r>
              <a:rPr lang="ru-RU" sz="2100" b="1"/>
              <a:t>]</a:t>
            </a:r>
            <a:r>
              <a:rPr lang="en-US" sz="2100" b="1"/>
              <a:t>Cl</a:t>
            </a:r>
            <a:r>
              <a:rPr lang="ru-RU" sz="2100" b="1"/>
              <a:t> – пентаамминцианокобальт(</a:t>
            </a:r>
            <a:r>
              <a:rPr lang="en-US" sz="2100" b="1"/>
              <a:t>II</a:t>
            </a:r>
            <a:r>
              <a:rPr lang="ru-RU" sz="2100" b="1"/>
              <a:t>) хлорид</a:t>
            </a:r>
          </a:p>
          <a:p>
            <a:endParaRPr lang="ru-RU" sz="1600" b="1"/>
          </a:p>
          <a:p>
            <a:r>
              <a:rPr lang="ru-RU" sz="2100" b="1"/>
              <a:t>Частный случай ионизационной изомерии – гидратная изомерия:</a:t>
            </a:r>
          </a:p>
          <a:p>
            <a:r>
              <a:rPr lang="en-US" sz="2100" b="1"/>
              <a:t>CrCl</a:t>
            </a:r>
            <a:r>
              <a:rPr lang="en-US" sz="2100" b="1" baseline="-25000"/>
              <a:t>3</a:t>
            </a:r>
            <a:r>
              <a:rPr lang="en-US" sz="2100" b="1" baseline="30000"/>
              <a:t>.</a:t>
            </a:r>
            <a:r>
              <a:rPr lang="en-US" sz="2100" b="1"/>
              <a:t>6H</a:t>
            </a:r>
            <a:r>
              <a:rPr lang="en-US" sz="2100" b="1" baseline="-25000"/>
              <a:t>2</a:t>
            </a:r>
            <a:r>
              <a:rPr lang="en-US" sz="2100" b="1"/>
              <a:t>O – </a:t>
            </a:r>
            <a:r>
              <a:rPr lang="ru-RU" sz="2100" b="1"/>
              <a:t>три изомера</a:t>
            </a:r>
          </a:p>
        </p:txBody>
      </p:sp>
      <p:graphicFrame>
        <p:nvGraphicFramePr>
          <p:cNvPr id="74777" name="Group 25"/>
          <p:cNvGraphicFramePr>
            <a:graphicFrameLocks noGrp="1"/>
          </p:cNvGraphicFramePr>
          <p:nvPr/>
        </p:nvGraphicFramePr>
        <p:xfrm>
          <a:off x="755650" y="4076700"/>
          <a:ext cx="7632700" cy="2555875"/>
        </p:xfrm>
        <a:graphic>
          <a:graphicData uri="http://schemas.openxmlformats.org/drawingml/2006/table">
            <a:tbl>
              <a:tblPr/>
              <a:tblGrid>
                <a:gridCol w="3816350"/>
                <a:gridCol w="3816350"/>
              </a:tblGrid>
              <a:tr h="485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Соединение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Цвет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[Cr(H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O)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]Cl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фиолетовый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[Cr(H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O)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Cl]Cl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светло-зеленый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[Cr(H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O)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]Cl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2H</a:t>
                      </a:r>
                      <a:r>
                        <a:rPr kumimoji="0" lang="en-US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темно-зеленый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Связевая изомерия</a:t>
            </a:r>
            <a:r>
              <a:rPr lang="ru-RU"/>
              <a:t> </a:t>
            </a:r>
          </a:p>
        </p:txBody>
      </p:sp>
      <p:pic>
        <p:nvPicPr>
          <p:cNvPr id="72707" name="Picture 4" descr="nitro"/>
          <p:cNvPicPr>
            <a:picLocks noChangeAspect="1" noChangeArrowheads="1"/>
          </p:cNvPicPr>
          <p:nvPr/>
        </p:nvPicPr>
        <p:blipFill>
          <a:blip r:embed="rId2"/>
          <a:srcRect b="23349"/>
          <a:stretch>
            <a:fillRect/>
          </a:stretch>
        </p:blipFill>
        <p:spPr bwMode="auto">
          <a:xfrm>
            <a:off x="395288" y="2852738"/>
            <a:ext cx="2735262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5" descr="nitrito"/>
          <p:cNvPicPr>
            <a:picLocks noChangeAspect="1" noChangeArrowheads="1"/>
          </p:cNvPicPr>
          <p:nvPr/>
        </p:nvPicPr>
        <p:blipFill>
          <a:blip r:embed="rId3"/>
          <a:srcRect b="27107"/>
          <a:stretch>
            <a:fillRect/>
          </a:stretch>
        </p:blipFill>
        <p:spPr bwMode="auto">
          <a:xfrm>
            <a:off x="5076825" y="2878138"/>
            <a:ext cx="3240088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 Box 6"/>
          <p:cNvSpPr txBox="1">
            <a:spLocks noChangeArrowheads="1"/>
          </p:cNvSpPr>
          <p:nvPr/>
        </p:nvSpPr>
        <p:spPr bwMode="auto">
          <a:xfrm>
            <a:off x="539750" y="1341438"/>
            <a:ext cx="7993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характерна для комплексов с амбидентатными лигандами </a:t>
            </a:r>
          </a:p>
        </p:txBody>
      </p:sp>
      <p:sp>
        <p:nvSpPr>
          <p:cNvPr id="72710" name="Text Box 7"/>
          <p:cNvSpPr txBox="1">
            <a:spLocks noChangeArrowheads="1"/>
          </p:cNvSpPr>
          <p:nvPr/>
        </p:nvSpPr>
        <p:spPr bwMode="auto">
          <a:xfrm>
            <a:off x="971550" y="5589588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нитро-	</a:t>
            </a:r>
            <a:r>
              <a:rPr lang="ru-RU" sz="2000" b="1"/>
              <a:t>			</a:t>
            </a:r>
            <a:r>
              <a:rPr lang="ru-RU" sz="2400" b="1"/>
              <a:t>нитрито-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Координационная изомерия</a:t>
            </a:r>
            <a:r>
              <a:rPr lang="ru-RU"/>
              <a:t> </a:t>
            </a:r>
          </a:p>
        </p:txBody>
      </p:sp>
      <p:sp>
        <p:nvSpPr>
          <p:cNvPr id="73731" name="Text Box 4"/>
          <p:cNvSpPr txBox="1">
            <a:spLocks noChangeArrowheads="1"/>
          </p:cNvSpPr>
          <p:nvPr/>
        </p:nvSpPr>
        <p:spPr bwMode="auto">
          <a:xfrm>
            <a:off x="684213" y="1700213"/>
            <a:ext cx="7777162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700" b="1"/>
              <a:t>для комплексных соединений, в которых </a:t>
            </a:r>
          </a:p>
          <a:p>
            <a:pPr marL="342900" indent="-342900"/>
            <a:r>
              <a:rPr lang="ru-RU" sz="2700" b="1"/>
              <a:t>и катион, и анион являются комплексными:</a:t>
            </a:r>
          </a:p>
          <a:p>
            <a:pPr marL="342900" indent="-342900"/>
            <a:endParaRPr lang="ru-RU" sz="2700" b="1"/>
          </a:p>
          <a:p>
            <a:pPr marL="342900" indent="-342900"/>
            <a:endParaRPr lang="ru-RU" sz="2700"/>
          </a:p>
          <a:p>
            <a:pPr marL="342900" indent="-342900"/>
            <a:r>
              <a:rPr lang="ru-RU" sz="2700" b="1"/>
              <a:t>[</a:t>
            </a:r>
            <a:r>
              <a:rPr lang="en-US" sz="2700" b="1"/>
              <a:t>Cu</a:t>
            </a:r>
            <a:r>
              <a:rPr lang="ru-RU" sz="2700" b="1"/>
              <a:t>(</a:t>
            </a:r>
            <a:r>
              <a:rPr lang="en-US" sz="2700" b="1"/>
              <a:t>NH</a:t>
            </a:r>
            <a:r>
              <a:rPr lang="ru-RU" sz="2700" b="1" baseline="-25000"/>
              <a:t>3</a:t>
            </a:r>
            <a:r>
              <a:rPr lang="ru-RU" sz="2700" b="1"/>
              <a:t>)</a:t>
            </a:r>
            <a:r>
              <a:rPr lang="ru-RU" sz="2700" b="1" baseline="-25000"/>
              <a:t>4</a:t>
            </a:r>
            <a:r>
              <a:rPr lang="ru-RU" sz="2700" b="1"/>
              <a:t>][</a:t>
            </a:r>
            <a:r>
              <a:rPr lang="en-US" sz="2700" b="1"/>
              <a:t>PtCl</a:t>
            </a:r>
            <a:r>
              <a:rPr lang="ru-RU" sz="2700" b="1" baseline="-25000"/>
              <a:t>4</a:t>
            </a:r>
            <a:r>
              <a:rPr lang="ru-RU" sz="2700" b="1"/>
              <a:t>] –  фиолетовый цвет;</a:t>
            </a:r>
          </a:p>
          <a:p>
            <a:pPr marL="342900" indent="-342900"/>
            <a:endParaRPr lang="ru-RU" sz="2700" b="1"/>
          </a:p>
          <a:p>
            <a:pPr marL="342900" indent="-342900"/>
            <a:endParaRPr lang="ru-RU" sz="2700"/>
          </a:p>
          <a:p>
            <a:pPr marL="342900" indent="-342900"/>
            <a:r>
              <a:rPr lang="ru-RU" sz="2700" b="1"/>
              <a:t>[</a:t>
            </a:r>
            <a:r>
              <a:rPr lang="en-US" sz="2700" b="1"/>
              <a:t>Pt</a:t>
            </a:r>
            <a:r>
              <a:rPr lang="ru-RU" sz="2700" b="1"/>
              <a:t>(</a:t>
            </a:r>
            <a:r>
              <a:rPr lang="en-US" sz="2700" b="1"/>
              <a:t>NH</a:t>
            </a:r>
            <a:r>
              <a:rPr lang="ru-RU" sz="2700" b="1" baseline="-25000"/>
              <a:t>3</a:t>
            </a:r>
            <a:r>
              <a:rPr lang="ru-RU" sz="2700" b="1"/>
              <a:t>)</a:t>
            </a:r>
            <a:r>
              <a:rPr lang="ru-RU" sz="2700" b="1" baseline="-25000"/>
              <a:t>4</a:t>
            </a:r>
            <a:r>
              <a:rPr lang="ru-RU" sz="2700" b="1"/>
              <a:t>][</a:t>
            </a:r>
            <a:r>
              <a:rPr lang="en-US" sz="2700" b="1"/>
              <a:t>CuCl</a:t>
            </a:r>
            <a:r>
              <a:rPr lang="ru-RU" sz="2700" b="1" baseline="-25000"/>
              <a:t>4</a:t>
            </a:r>
            <a:r>
              <a:rPr lang="ru-RU" sz="2700" b="1"/>
              <a:t>] – желто-коричневый цвет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Координационная полимерия</a:t>
            </a:r>
            <a:r>
              <a:rPr lang="ru-RU"/>
              <a:t> </a:t>
            </a:r>
          </a:p>
        </p:txBody>
      </p:sp>
      <p:sp>
        <p:nvSpPr>
          <p:cNvPr id="74755" name="Text Box 4"/>
          <p:cNvSpPr txBox="1">
            <a:spLocks noChangeArrowheads="1"/>
          </p:cNvSpPr>
          <p:nvPr/>
        </p:nvSpPr>
        <p:spPr bwMode="auto">
          <a:xfrm>
            <a:off x="250825" y="1484313"/>
            <a:ext cx="871378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/>
              <a:t>связана с изменением молекулярной массы</a:t>
            </a:r>
          </a:p>
          <a:p>
            <a:pPr marL="342900" indent="-342900"/>
            <a:r>
              <a:rPr lang="ru-RU" sz="2400" b="1"/>
              <a:t>комплексного соединения</a:t>
            </a:r>
          </a:p>
          <a:p>
            <a:pPr marL="342900" indent="-342900"/>
            <a:endParaRPr lang="ru-RU" sz="2400" b="1"/>
          </a:p>
          <a:p>
            <a:pPr marL="342900" indent="-342900"/>
            <a:endParaRPr lang="ru-RU" sz="2400" b="1"/>
          </a:p>
          <a:p>
            <a:pPr marL="342900" indent="-342900"/>
            <a:r>
              <a:rPr lang="ru-RU" sz="2500" b="1"/>
              <a:t>[</a:t>
            </a:r>
            <a:r>
              <a:rPr lang="en-US" sz="2500" b="1"/>
              <a:t>Pt</a:t>
            </a:r>
            <a:r>
              <a:rPr lang="ru-RU" sz="2500" b="1"/>
              <a:t>(</a:t>
            </a:r>
            <a:r>
              <a:rPr lang="en-US" sz="2500" b="1"/>
              <a:t>NH</a:t>
            </a:r>
            <a:r>
              <a:rPr lang="ru-RU" sz="2500" b="1" baseline="-25000"/>
              <a:t>3</a:t>
            </a:r>
            <a:r>
              <a:rPr lang="ru-RU" sz="2500" b="1"/>
              <a:t>)</a:t>
            </a:r>
            <a:r>
              <a:rPr lang="ru-RU" sz="2500" b="1" baseline="-25000"/>
              <a:t>2</a:t>
            </a:r>
            <a:r>
              <a:rPr lang="en-US" sz="2500" b="1"/>
              <a:t>Cl</a:t>
            </a:r>
            <a:r>
              <a:rPr lang="ru-RU" sz="2500" b="1" baseline="-25000"/>
              <a:t>2</a:t>
            </a:r>
            <a:r>
              <a:rPr lang="ru-RU" sz="2500" b="1"/>
              <a:t>]</a:t>
            </a:r>
            <a:r>
              <a:rPr lang="ru-RU" sz="2400" b="1"/>
              <a:t> – </a:t>
            </a:r>
            <a:r>
              <a:rPr lang="ru-RU" sz="2400" b="1" i="1"/>
              <a:t>один</a:t>
            </a:r>
            <a:r>
              <a:rPr lang="ru-RU" sz="2400" b="1"/>
              <a:t> атом платины, оба изомера (цис- </a:t>
            </a:r>
            <a:br>
              <a:rPr lang="ru-RU" sz="2400" b="1"/>
            </a:br>
            <a:r>
              <a:rPr lang="ru-RU" sz="2400" b="1"/>
              <a:t>и транс-) </a:t>
            </a:r>
            <a:r>
              <a:rPr lang="ru-RU" sz="2600" b="1"/>
              <a:t>желтого цвета</a:t>
            </a:r>
            <a:r>
              <a:rPr lang="ru-RU" sz="2400" b="1"/>
              <a:t>;</a:t>
            </a:r>
          </a:p>
          <a:p>
            <a:pPr marL="342900" indent="-342900"/>
            <a:endParaRPr lang="ru-RU" sz="2400" b="1"/>
          </a:p>
          <a:p>
            <a:pPr marL="342900" indent="-342900"/>
            <a:r>
              <a:rPr lang="ru-RU" sz="2500" b="1"/>
              <a:t>[</a:t>
            </a:r>
            <a:r>
              <a:rPr lang="en-US" sz="2500" b="1"/>
              <a:t>Pt</a:t>
            </a:r>
            <a:r>
              <a:rPr lang="ru-RU" sz="2500" b="1"/>
              <a:t>(</a:t>
            </a:r>
            <a:r>
              <a:rPr lang="en-US" sz="2500" b="1"/>
              <a:t>NH</a:t>
            </a:r>
            <a:r>
              <a:rPr lang="ru-RU" sz="2500" b="1" baseline="-25000"/>
              <a:t>3</a:t>
            </a:r>
            <a:r>
              <a:rPr lang="ru-RU" sz="2500" b="1"/>
              <a:t>)</a:t>
            </a:r>
            <a:r>
              <a:rPr lang="ru-RU" sz="2500" b="1" baseline="-25000"/>
              <a:t>4</a:t>
            </a:r>
            <a:r>
              <a:rPr lang="ru-RU" sz="2500" b="1"/>
              <a:t>][</a:t>
            </a:r>
            <a:r>
              <a:rPr lang="en-US" sz="2500" b="1"/>
              <a:t>PtCl</a:t>
            </a:r>
            <a:r>
              <a:rPr lang="ru-RU" sz="2500" b="1" baseline="-25000"/>
              <a:t>4</a:t>
            </a:r>
            <a:r>
              <a:rPr lang="ru-RU" sz="2500" b="1"/>
              <a:t>]</a:t>
            </a:r>
            <a:r>
              <a:rPr lang="ru-RU" sz="2400" b="1"/>
              <a:t> –</a:t>
            </a:r>
            <a:r>
              <a:rPr lang="ru-RU" sz="2400" b="1" i="1"/>
              <a:t> два </a:t>
            </a:r>
            <a:r>
              <a:rPr lang="ru-RU" sz="2400" b="1"/>
              <a:t>атома платины, </a:t>
            </a:r>
            <a:r>
              <a:rPr lang="ru-RU" sz="2600" b="1"/>
              <a:t>зеленая соль Магнуса;</a:t>
            </a:r>
          </a:p>
          <a:p>
            <a:pPr marL="342900" indent="-342900"/>
            <a:endParaRPr lang="ru-RU" sz="2600" b="1"/>
          </a:p>
          <a:p>
            <a:pPr marL="342900" indent="-342900"/>
            <a:r>
              <a:rPr lang="ru-RU" sz="2500" b="1"/>
              <a:t>[</a:t>
            </a:r>
            <a:r>
              <a:rPr lang="en-US" sz="2500" b="1"/>
              <a:t>Pt</a:t>
            </a:r>
            <a:r>
              <a:rPr lang="ru-RU" sz="2500" b="1"/>
              <a:t>(</a:t>
            </a:r>
            <a:r>
              <a:rPr lang="en-US" sz="2500" b="1"/>
              <a:t>NH</a:t>
            </a:r>
            <a:r>
              <a:rPr lang="ru-RU" sz="2500" b="1" baseline="-25000"/>
              <a:t>3</a:t>
            </a:r>
            <a:r>
              <a:rPr lang="ru-RU" sz="2500" b="1"/>
              <a:t>)</a:t>
            </a:r>
            <a:r>
              <a:rPr lang="ru-RU" sz="2500" b="1" baseline="-25000"/>
              <a:t>3</a:t>
            </a:r>
            <a:r>
              <a:rPr lang="en-US" sz="2500" b="1"/>
              <a:t>Cl</a:t>
            </a:r>
            <a:r>
              <a:rPr lang="ru-RU" sz="2500" b="1"/>
              <a:t>]</a:t>
            </a:r>
            <a:r>
              <a:rPr lang="ru-RU" sz="2500" b="1" baseline="-25000"/>
              <a:t>2</a:t>
            </a:r>
            <a:r>
              <a:rPr lang="ru-RU" sz="2500" b="1"/>
              <a:t>[</a:t>
            </a:r>
            <a:r>
              <a:rPr lang="en-US" sz="2500" b="1"/>
              <a:t>PtCl</a:t>
            </a:r>
            <a:r>
              <a:rPr lang="ru-RU" sz="2500" b="1" baseline="-25000"/>
              <a:t>4</a:t>
            </a:r>
            <a:r>
              <a:rPr lang="ru-RU" sz="2500" b="1"/>
              <a:t>]</a:t>
            </a:r>
            <a:r>
              <a:rPr lang="ru-RU" sz="2400" b="1"/>
              <a:t> – </a:t>
            </a:r>
            <a:r>
              <a:rPr lang="ru-RU" sz="2400" b="1" i="1"/>
              <a:t>три</a:t>
            </a:r>
            <a:r>
              <a:rPr lang="ru-RU" sz="2400" b="1"/>
              <a:t> атома платины, </a:t>
            </a:r>
            <a:r>
              <a:rPr lang="ru-RU" sz="2600" b="1"/>
              <a:t>золотистый цвет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0"/>
            <a:ext cx="8785225" cy="836613"/>
          </a:xfrm>
        </p:spPr>
        <p:txBody>
          <a:bodyPr/>
          <a:lstStyle/>
          <a:p>
            <a:pPr marL="838200" indent="-838200"/>
            <a:r>
              <a:rPr lang="ru-RU" sz="3200" b="1">
                <a:solidFill>
                  <a:schemeClr val="tx1"/>
                </a:solidFill>
              </a:rPr>
              <a:t>Хиральность и оптическая изомерия</a:t>
            </a:r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179388" y="836613"/>
            <a:ext cx="87852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Хиральный комплекс</a:t>
            </a:r>
            <a:r>
              <a:rPr lang="ru-RU" sz="2000" b="1"/>
              <a:t> </a:t>
            </a:r>
            <a:r>
              <a:rPr lang="ru-RU" sz="2000"/>
              <a:t>–</a:t>
            </a:r>
            <a:r>
              <a:rPr lang="ru-RU" sz="2000" b="1"/>
              <a:t> </a:t>
            </a:r>
            <a:r>
              <a:rPr lang="ru-RU" sz="2100" b="1"/>
              <a:t>изображение в зеркале не совпадает </a:t>
            </a:r>
            <a:br>
              <a:rPr lang="ru-RU" sz="2100" b="1"/>
            </a:br>
            <a:r>
              <a:rPr lang="ru-RU" sz="2100" b="1"/>
              <a:t>с оригиналом (как правая и левая рука). </a:t>
            </a:r>
            <a:r>
              <a:rPr lang="en-US" sz="2100" b="1"/>
              <a:t/>
            </a:r>
            <a:br>
              <a:rPr lang="en-US" sz="2100" b="1"/>
            </a:br>
            <a:r>
              <a:rPr lang="ru-RU" sz="2100" b="1"/>
              <a:t>Два зеркальных изомера образуют пару энантиомеров.</a:t>
            </a:r>
          </a:p>
        </p:txBody>
      </p:sp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33575"/>
            <a:ext cx="7920038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476250"/>
            <a:ext cx="6408737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Text Box 6"/>
          <p:cNvSpPr txBox="1">
            <a:spLocks noChangeArrowheads="1"/>
          </p:cNvSpPr>
          <p:nvPr/>
        </p:nvSpPr>
        <p:spPr bwMode="auto">
          <a:xfrm>
            <a:off x="250825" y="3933825"/>
            <a:ext cx="889317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100" b="1"/>
              <a:t>Хиральные комплексы, если они стабильны и не переходят быстро друг в друга, являются оптически активными, вращают плоскость поляризации света в разных направлениях</a:t>
            </a:r>
            <a:r>
              <a:rPr lang="ru-RU" sz="21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Термодинамические свойства комплексов</a:t>
            </a:r>
          </a:p>
        </p:txBody>
      </p:sp>
      <p:sp>
        <p:nvSpPr>
          <p:cNvPr id="76803" name="Text Box 4"/>
          <p:cNvSpPr txBox="1">
            <a:spLocks noChangeArrowheads="1"/>
          </p:cNvSpPr>
          <p:nvPr/>
        </p:nvSpPr>
        <p:spPr bwMode="auto">
          <a:xfrm>
            <a:off x="468313" y="1412875"/>
            <a:ext cx="8424862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Cd</a:t>
            </a:r>
            <a:r>
              <a:rPr lang="en-US" sz="2000" b="1" baseline="30000"/>
              <a:t>2+</a:t>
            </a:r>
            <a:r>
              <a:rPr lang="en-US" sz="2000" b="1"/>
              <a:t>+ CN</a:t>
            </a:r>
            <a:r>
              <a:rPr lang="en-US" sz="2000" b="1" baseline="30000"/>
              <a:t>- </a:t>
            </a:r>
            <a:r>
              <a:rPr lang="en-US" sz="2000" b="1">
                <a:sym typeface="Wingdings 3" pitchFamily="18" charset="2"/>
              </a:rPr>
              <a:t></a:t>
            </a:r>
            <a:r>
              <a:rPr lang="en-US" sz="2000" b="1"/>
              <a:t> [Cd(CN)</a:t>
            </a:r>
            <a:r>
              <a:rPr lang="en-US" sz="2000" b="1" baseline="30000"/>
              <a:t>+</a:t>
            </a:r>
            <a:r>
              <a:rPr lang="en-US" sz="2000" b="1"/>
              <a:t>]</a:t>
            </a:r>
            <a:r>
              <a:rPr lang="ru-RU" sz="2000" b="1"/>
              <a:t>;</a:t>
            </a:r>
            <a:r>
              <a:rPr lang="en-US" sz="2000" b="1"/>
              <a:t>         	</a:t>
            </a:r>
            <a:r>
              <a:rPr lang="ru-RU" sz="2000" b="1"/>
              <a:t>        </a:t>
            </a:r>
            <a:r>
              <a:rPr lang="en-US" sz="2000" b="1"/>
              <a:t>K</a:t>
            </a:r>
            <a:r>
              <a:rPr lang="en-US" sz="2000" b="1" baseline="-25000"/>
              <a:t>1</a:t>
            </a:r>
            <a:r>
              <a:rPr lang="en-US" sz="2000" b="1"/>
              <a:t> = [Cd(CN)</a:t>
            </a:r>
            <a:r>
              <a:rPr lang="en-US" sz="2000" b="1" baseline="30000"/>
              <a:t>+</a:t>
            </a:r>
            <a:r>
              <a:rPr lang="en-US" sz="2000" b="1"/>
              <a:t>]/[Cd</a:t>
            </a:r>
            <a:r>
              <a:rPr lang="en-US" sz="2000" b="1" baseline="30000"/>
              <a:t>2+</a:t>
            </a:r>
            <a:r>
              <a:rPr lang="en-US" sz="2000" b="1"/>
              <a:t>][CN</a:t>
            </a:r>
            <a:r>
              <a:rPr lang="en-US" sz="2000" b="1" baseline="30000"/>
              <a:t>-</a:t>
            </a:r>
            <a:r>
              <a:rPr lang="en-US" sz="2000" b="1"/>
              <a:t>]</a:t>
            </a:r>
            <a:r>
              <a:rPr lang="ru-RU" sz="2000" b="1"/>
              <a:t>;</a:t>
            </a:r>
          </a:p>
          <a:p>
            <a:endParaRPr lang="en-US" sz="1000" b="1"/>
          </a:p>
          <a:p>
            <a:r>
              <a:rPr lang="en-US" sz="2000" b="1"/>
              <a:t>[Cd(CN)]</a:t>
            </a:r>
            <a:r>
              <a:rPr lang="en-US" sz="2000" b="1" baseline="30000"/>
              <a:t>+</a:t>
            </a:r>
            <a:r>
              <a:rPr lang="en-US" sz="2000" b="1"/>
              <a:t> + CN</a:t>
            </a:r>
            <a:r>
              <a:rPr lang="en-US" sz="2000" b="1" baseline="30000"/>
              <a:t>-</a:t>
            </a:r>
            <a:r>
              <a:rPr lang="en-US" sz="2000" b="1"/>
              <a:t> </a:t>
            </a:r>
            <a:r>
              <a:rPr lang="en-US" sz="2000" b="1">
                <a:sym typeface="Wingdings 3" pitchFamily="18" charset="2"/>
              </a:rPr>
              <a:t></a:t>
            </a:r>
            <a:r>
              <a:rPr lang="en-US" sz="2000" b="1"/>
              <a:t> [Cd(CN)</a:t>
            </a:r>
            <a:r>
              <a:rPr lang="en-US" sz="2000" b="1" baseline="-25000"/>
              <a:t>2</a:t>
            </a:r>
            <a:r>
              <a:rPr lang="en-US" sz="2000" b="1"/>
              <a:t>]</a:t>
            </a:r>
            <a:r>
              <a:rPr lang="ru-RU" sz="2000" b="1"/>
              <a:t>;</a:t>
            </a:r>
            <a:r>
              <a:rPr lang="en-US" sz="2000" b="1"/>
              <a:t>  	</a:t>
            </a:r>
            <a:r>
              <a:rPr lang="ru-RU" sz="2000" b="1"/>
              <a:t>        </a:t>
            </a:r>
            <a:r>
              <a:rPr lang="en-US" sz="2000" b="1"/>
              <a:t>K</a:t>
            </a:r>
            <a:r>
              <a:rPr lang="en-US" sz="2000" b="1" baseline="-25000"/>
              <a:t>2</a:t>
            </a:r>
            <a:r>
              <a:rPr lang="en-US" sz="2000" b="1"/>
              <a:t> = [Cd(CN)</a:t>
            </a:r>
            <a:r>
              <a:rPr lang="en-US" sz="2000" b="1" baseline="-25000"/>
              <a:t>2</a:t>
            </a:r>
            <a:r>
              <a:rPr lang="en-US" sz="2000" b="1"/>
              <a:t>]/[ Cd(CN)</a:t>
            </a:r>
            <a:r>
              <a:rPr lang="en-US" sz="2000" b="1" baseline="30000"/>
              <a:t>+</a:t>
            </a:r>
            <a:r>
              <a:rPr lang="en-US" sz="2000" b="1"/>
              <a:t>][CN</a:t>
            </a:r>
            <a:r>
              <a:rPr lang="en-US" sz="2000" b="1" baseline="30000"/>
              <a:t>-</a:t>
            </a:r>
            <a:r>
              <a:rPr lang="en-US" sz="2000" b="1"/>
              <a:t>]</a:t>
            </a:r>
            <a:r>
              <a:rPr lang="ru-RU" sz="2000" b="1"/>
              <a:t>;</a:t>
            </a:r>
          </a:p>
          <a:p>
            <a:endParaRPr lang="en-US" sz="1000" b="1"/>
          </a:p>
          <a:p>
            <a:r>
              <a:rPr lang="en-US" sz="2000" b="1"/>
              <a:t>[Cd(CN)</a:t>
            </a:r>
            <a:r>
              <a:rPr lang="en-US" sz="2000" b="1" baseline="-25000"/>
              <a:t>2</a:t>
            </a:r>
            <a:r>
              <a:rPr lang="en-US" sz="2000" b="1"/>
              <a:t>]  + CN</a:t>
            </a:r>
            <a:r>
              <a:rPr lang="en-US" sz="2000" b="1" baseline="30000"/>
              <a:t>-</a:t>
            </a:r>
            <a:r>
              <a:rPr lang="en-US" sz="2000" b="1"/>
              <a:t> </a:t>
            </a:r>
            <a:r>
              <a:rPr lang="en-US" sz="2000" b="1">
                <a:sym typeface="Wingdings 3" pitchFamily="18" charset="2"/>
              </a:rPr>
              <a:t></a:t>
            </a:r>
            <a:r>
              <a:rPr lang="en-US" sz="2000" b="1"/>
              <a:t> [Cd(CN)</a:t>
            </a:r>
            <a:r>
              <a:rPr lang="ru-RU" sz="2000" b="1" baseline="-25000"/>
              <a:t>3</a:t>
            </a:r>
            <a:r>
              <a:rPr lang="en-US" sz="2000" b="1"/>
              <a:t>]</a:t>
            </a:r>
            <a:r>
              <a:rPr lang="en-US" sz="2000" b="1" baseline="30000"/>
              <a:t>-</a:t>
            </a:r>
            <a:r>
              <a:rPr lang="ru-RU" sz="2000" b="1"/>
              <a:t>;</a:t>
            </a:r>
            <a:r>
              <a:rPr lang="en-US" sz="2000" b="1"/>
              <a:t> </a:t>
            </a:r>
            <a:r>
              <a:rPr lang="ru-RU" sz="2000" b="1"/>
              <a:t>         </a:t>
            </a:r>
            <a:r>
              <a:rPr lang="en-US" sz="2000" b="1"/>
              <a:t>K</a:t>
            </a:r>
            <a:r>
              <a:rPr lang="en-US" sz="2000" b="1" baseline="-25000"/>
              <a:t>3</a:t>
            </a:r>
            <a:r>
              <a:rPr lang="en-US" sz="2000" b="1"/>
              <a:t> = [Cd(CN)</a:t>
            </a:r>
            <a:r>
              <a:rPr lang="en-US" sz="2000" b="1" baseline="30000"/>
              <a:t>3-</a:t>
            </a:r>
            <a:r>
              <a:rPr lang="en-US" sz="2000" b="1"/>
              <a:t>]/[Cd(CN)</a:t>
            </a:r>
            <a:r>
              <a:rPr lang="en-US" sz="2000" b="1" baseline="-25000"/>
              <a:t>2</a:t>
            </a:r>
            <a:r>
              <a:rPr lang="en-US" sz="2000" b="1"/>
              <a:t>][CN</a:t>
            </a:r>
            <a:r>
              <a:rPr lang="en-US" sz="2000" b="1" baseline="30000"/>
              <a:t>-</a:t>
            </a:r>
            <a:r>
              <a:rPr lang="en-US" sz="2000" b="1"/>
              <a:t>]</a:t>
            </a:r>
            <a:r>
              <a:rPr lang="ru-RU" sz="2000" b="1"/>
              <a:t>;</a:t>
            </a:r>
          </a:p>
          <a:p>
            <a:endParaRPr lang="en-US" sz="1000" b="1"/>
          </a:p>
          <a:p>
            <a:r>
              <a:rPr lang="en-US" sz="2000" b="1"/>
              <a:t>[Cd(CN)</a:t>
            </a:r>
            <a:r>
              <a:rPr lang="ru-RU" sz="2000" b="1" baseline="-25000"/>
              <a:t>3</a:t>
            </a:r>
            <a:r>
              <a:rPr lang="en-US" sz="2000" b="1"/>
              <a:t>]</a:t>
            </a:r>
            <a:r>
              <a:rPr lang="en-US" sz="2000" b="1" baseline="30000"/>
              <a:t>-</a:t>
            </a:r>
            <a:r>
              <a:rPr lang="en-US" sz="2000" b="1"/>
              <a:t>  + CN</a:t>
            </a:r>
            <a:r>
              <a:rPr lang="en-US" sz="2000" b="1" baseline="30000"/>
              <a:t>-</a:t>
            </a:r>
            <a:r>
              <a:rPr lang="en-US" sz="2000" b="1"/>
              <a:t> </a:t>
            </a:r>
            <a:r>
              <a:rPr lang="en-US" sz="2000" b="1">
                <a:sym typeface="Wingdings 3" pitchFamily="18" charset="2"/>
              </a:rPr>
              <a:t></a:t>
            </a:r>
            <a:r>
              <a:rPr lang="en-US" sz="2000" b="1"/>
              <a:t> [Cd(CN)</a:t>
            </a:r>
            <a:r>
              <a:rPr lang="en-US" sz="2000" b="1" baseline="-25000"/>
              <a:t>4</a:t>
            </a:r>
            <a:r>
              <a:rPr lang="en-US" sz="2000" b="1"/>
              <a:t>]</a:t>
            </a:r>
            <a:r>
              <a:rPr lang="en-US" sz="2000" b="1" baseline="30000"/>
              <a:t>2-</a:t>
            </a:r>
            <a:r>
              <a:rPr lang="ru-RU" sz="2000" b="1"/>
              <a:t>;        </a:t>
            </a:r>
            <a:r>
              <a:rPr lang="en-US" sz="2000" b="1"/>
              <a:t>K</a:t>
            </a:r>
            <a:r>
              <a:rPr lang="en-US" sz="2000" b="1" baseline="-25000"/>
              <a:t>4</a:t>
            </a:r>
            <a:r>
              <a:rPr lang="en-US" sz="2000" b="1"/>
              <a:t> = [Cd(CN)</a:t>
            </a:r>
            <a:r>
              <a:rPr lang="en-US" sz="2000" b="1" baseline="-25000"/>
              <a:t>4</a:t>
            </a:r>
            <a:r>
              <a:rPr lang="en-US" sz="2000" b="1" baseline="30000"/>
              <a:t>2-</a:t>
            </a:r>
            <a:r>
              <a:rPr lang="en-US" sz="2000" b="1"/>
              <a:t>]/[ Cd(CN)</a:t>
            </a:r>
            <a:r>
              <a:rPr lang="en-US" sz="2000" b="1" baseline="-25000"/>
              <a:t>3</a:t>
            </a:r>
            <a:r>
              <a:rPr lang="en-US" sz="2000" b="1" baseline="30000"/>
              <a:t>-</a:t>
            </a:r>
            <a:r>
              <a:rPr lang="en-US" sz="2000" b="1"/>
              <a:t>][CN</a:t>
            </a:r>
            <a:r>
              <a:rPr lang="en-US" sz="2000" b="1" baseline="30000"/>
              <a:t>-</a:t>
            </a:r>
            <a:r>
              <a:rPr lang="en-US" sz="2000" b="1"/>
              <a:t>];</a:t>
            </a:r>
            <a:endParaRPr lang="ru-RU" sz="2000" b="1"/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250825" y="3284538"/>
            <a:ext cx="8640763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/>
          </a:p>
          <a:p>
            <a:r>
              <a:rPr lang="ru-RU" sz="2000" b="1"/>
              <a:t>К</a:t>
            </a:r>
            <a:r>
              <a:rPr lang="ru-RU" sz="2000" b="1" baseline="-25000"/>
              <a:t>1</a:t>
            </a:r>
            <a:r>
              <a:rPr lang="ru-RU" sz="2000" b="1"/>
              <a:t>, </a:t>
            </a:r>
            <a:r>
              <a:rPr lang="en-US" sz="2000" b="1"/>
              <a:t>K</a:t>
            </a:r>
            <a:r>
              <a:rPr lang="ru-RU" sz="2000" b="1" baseline="-25000"/>
              <a:t>2</a:t>
            </a:r>
            <a:r>
              <a:rPr lang="ru-RU" sz="2000" b="1"/>
              <a:t> и т. д. – константы ступенчатого  комплексообразования.</a:t>
            </a:r>
          </a:p>
          <a:p>
            <a:endParaRPr lang="en-US" sz="2000" b="1"/>
          </a:p>
          <a:p>
            <a:r>
              <a:rPr lang="en-US" sz="2000" b="1"/>
              <a:t>Cd</a:t>
            </a:r>
            <a:r>
              <a:rPr lang="en-US" sz="2000" b="1" baseline="30000"/>
              <a:t>2+</a:t>
            </a:r>
            <a:r>
              <a:rPr lang="en-US" sz="2000" b="1"/>
              <a:t> + 4CN</a:t>
            </a:r>
            <a:r>
              <a:rPr lang="en-US" sz="2000" b="1" baseline="30000"/>
              <a:t>-</a:t>
            </a:r>
            <a:r>
              <a:rPr lang="en-US" sz="2000" b="1"/>
              <a:t> </a:t>
            </a:r>
            <a:r>
              <a:rPr lang="en-US" sz="2000" b="1">
                <a:sym typeface="Wingdings 3" pitchFamily="18" charset="2"/>
              </a:rPr>
              <a:t></a:t>
            </a:r>
            <a:r>
              <a:rPr lang="en-US" sz="2000" b="1"/>
              <a:t> [Cd(CN)</a:t>
            </a:r>
            <a:r>
              <a:rPr lang="en-US" sz="2000" b="1" baseline="-25000"/>
              <a:t>4</a:t>
            </a:r>
            <a:r>
              <a:rPr lang="en-US" sz="2000" b="1"/>
              <a:t>]</a:t>
            </a:r>
            <a:r>
              <a:rPr lang="en-US" sz="2000" b="1" baseline="30000"/>
              <a:t>2-</a:t>
            </a:r>
            <a:r>
              <a:rPr lang="ru-RU" sz="2000" b="1"/>
              <a:t>;             β</a:t>
            </a:r>
            <a:r>
              <a:rPr lang="en-US" sz="2000" b="1"/>
              <a:t> = [Cd(CN)</a:t>
            </a:r>
            <a:r>
              <a:rPr lang="en-US" sz="2000" b="1" baseline="-25000"/>
              <a:t>4</a:t>
            </a:r>
            <a:r>
              <a:rPr lang="en-US" sz="2000" b="1" baseline="30000"/>
              <a:t>2-</a:t>
            </a:r>
            <a:r>
              <a:rPr lang="en-US" sz="2000" b="1"/>
              <a:t>]/[ Cd</a:t>
            </a:r>
            <a:r>
              <a:rPr lang="ru-RU" sz="2000" b="1" baseline="30000"/>
              <a:t>2+</a:t>
            </a:r>
            <a:r>
              <a:rPr lang="en-US" sz="2000" b="1"/>
              <a:t>][CN</a:t>
            </a:r>
            <a:r>
              <a:rPr lang="en-US" sz="2000" b="1" baseline="30000"/>
              <a:t>-</a:t>
            </a:r>
            <a:r>
              <a:rPr lang="en-US" sz="2000" b="1"/>
              <a:t>]</a:t>
            </a:r>
            <a:r>
              <a:rPr lang="ru-RU" sz="2000" b="1" baseline="30000"/>
              <a:t>4</a:t>
            </a:r>
            <a:r>
              <a:rPr lang="en-US" sz="2000" b="1"/>
              <a:t>;</a:t>
            </a:r>
            <a:endParaRPr lang="ru-RU" sz="2000" b="1"/>
          </a:p>
          <a:p>
            <a:endParaRPr lang="en-US" sz="2000" b="1"/>
          </a:p>
          <a:p>
            <a:r>
              <a:rPr lang="ru-RU" sz="2000" b="1"/>
              <a:t>β</a:t>
            </a:r>
            <a:r>
              <a:rPr lang="en-US" sz="2000" b="1"/>
              <a:t> </a:t>
            </a:r>
            <a:r>
              <a:rPr lang="ru-RU" sz="2000"/>
              <a:t>–</a:t>
            </a:r>
            <a:r>
              <a:rPr lang="ru-RU" sz="2000" b="1"/>
              <a:t> суммарная (полная) константа устойчивости: β</a:t>
            </a:r>
            <a:r>
              <a:rPr lang="en-US" sz="2000" b="1"/>
              <a:t> = K</a:t>
            </a:r>
            <a:r>
              <a:rPr lang="en-US" sz="2000" b="1" baseline="-25000"/>
              <a:t>1</a:t>
            </a:r>
            <a:r>
              <a:rPr lang="en-US" sz="2000" b="1"/>
              <a:t>K</a:t>
            </a:r>
            <a:r>
              <a:rPr lang="en-US" sz="2000" b="1" baseline="-25000"/>
              <a:t>2</a:t>
            </a:r>
            <a:r>
              <a:rPr lang="en-US" sz="2000" b="1"/>
              <a:t>K</a:t>
            </a:r>
            <a:r>
              <a:rPr lang="en-US" sz="2000" b="1" baseline="-25000"/>
              <a:t>3</a:t>
            </a:r>
            <a:r>
              <a:rPr lang="en-US" sz="2000" b="1"/>
              <a:t>K</a:t>
            </a:r>
            <a:r>
              <a:rPr lang="en-US" sz="2000" b="1" baseline="-25000"/>
              <a:t>4</a:t>
            </a:r>
            <a:endParaRPr lang="ru-RU" sz="2000" b="1"/>
          </a:p>
          <a:p>
            <a:r>
              <a:rPr lang="ru-RU" sz="2000" b="1"/>
              <a:t>(константа нестойкости К</a:t>
            </a:r>
            <a:r>
              <a:rPr lang="ru-RU" sz="2000" b="1" baseline="-25000"/>
              <a:t>нест</a:t>
            </a:r>
            <a:r>
              <a:rPr lang="ru-RU" sz="2000" b="1"/>
              <a:t> = 1/β)</a:t>
            </a:r>
          </a:p>
          <a:p>
            <a:endParaRPr lang="ru-RU" sz="2000" b="1"/>
          </a:p>
          <a:p>
            <a:r>
              <a:rPr lang="ru-RU" sz="2000" b="1"/>
              <a:t>			Δ</a:t>
            </a:r>
            <a:r>
              <a:rPr lang="en-US" sz="2000" b="1"/>
              <a:t>G</a:t>
            </a:r>
            <a:r>
              <a:rPr lang="ru-RU" sz="2000" b="1"/>
              <a:t> = </a:t>
            </a:r>
            <a:r>
              <a:rPr lang="en-US" sz="2000" b="1"/>
              <a:t>-RTlnK</a:t>
            </a:r>
            <a:endParaRPr lang="ru-RU" sz="2000" b="1"/>
          </a:p>
          <a:p>
            <a:r>
              <a:rPr lang="ru-RU" sz="2000" b="1"/>
              <a:t>Δ</a:t>
            </a:r>
            <a:r>
              <a:rPr lang="en-US" sz="2000" b="1"/>
              <a:t>G</a:t>
            </a:r>
            <a:r>
              <a:rPr lang="ru-RU" sz="2000" b="1"/>
              <a:t> &lt; 0 – условие протекания реакции как самопроизвольного 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424862" cy="627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6600"/>
                </a:solidFill>
              </a:rPr>
              <a:t>Константа образования характеризует устойчивость комплексов (в водных растворах).</a:t>
            </a:r>
          </a:p>
          <a:p>
            <a:pPr>
              <a:spcBef>
                <a:spcPct val="50000"/>
              </a:spcBef>
            </a:pPr>
            <a:endParaRPr lang="ru-RU" sz="800" b="1">
              <a:solidFill>
                <a:srgbClr val="0066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Константа образования характеризует прочность связывания лиганда с металлом по сравнению </a:t>
            </a:r>
            <a:br>
              <a:rPr lang="ru-RU" sz="2400" b="1">
                <a:solidFill>
                  <a:srgbClr val="000099"/>
                </a:solidFill>
              </a:rPr>
            </a:br>
            <a:r>
              <a:rPr lang="ru-RU" sz="2400" b="1">
                <a:solidFill>
                  <a:srgbClr val="000099"/>
                </a:solidFill>
              </a:rPr>
              <a:t>с прочностью связывания воды с металлом.</a:t>
            </a: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400" b="1"/>
              <a:t>Обычно: К</a:t>
            </a:r>
            <a:r>
              <a:rPr lang="ru-RU" sz="2400" b="1" baseline="-25000"/>
              <a:t>1</a:t>
            </a:r>
            <a:r>
              <a:rPr lang="ru-RU" sz="2400" b="1"/>
              <a:t>&gt; К</a:t>
            </a:r>
            <a:r>
              <a:rPr lang="ru-RU" sz="2400" b="1" baseline="-25000"/>
              <a:t>2</a:t>
            </a:r>
            <a:r>
              <a:rPr lang="ru-RU" sz="2400" b="1"/>
              <a:t> &gt; К</a:t>
            </a:r>
            <a:r>
              <a:rPr lang="ru-RU" sz="2400" b="1" baseline="-25000"/>
              <a:t>3</a:t>
            </a:r>
            <a:r>
              <a:rPr lang="ru-RU" sz="2400" b="1"/>
              <a:t> и т. д.</a:t>
            </a:r>
          </a:p>
          <a:p>
            <a:pPr>
              <a:spcBef>
                <a:spcPct val="50000"/>
              </a:spcBef>
            </a:pPr>
            <a:endParaRPr lang="ru-RU" sz="2400" b="1"/>
          </a:p>
          <a:p>
            <a:pPr algn="ctr">
              <a:spcBef>
                <a:spcPct val="50000"/>
              </a:spcBef>
            </a:pPr>
            <a:r>
              <a:rPr lang="ru-RU" sz="2400" b="1"/>
              <a:t>[</a:t>
            </a:r>
            <a:r>
              <a:rPr lang="en-US" sz="2400" b="1"/>
              <a:t>M</a:t>
            </a:r>
            <a:r>
              <a:rPr lang="ru-RU" sz="2400" b="1"/>
              <a:t>(</a:t>
            </a:r>
            <a:r>
              <a:rPr lang="en-US" sz="2400" b="1"/>
              <a:t>H</a:t>
            </a:r>
            <a:r>
              <a:rPr lang="ru-RU" sz="2400" b="1" baseline="-25000"/>
              <a:t>2</a:t>
            </a:r>
            <a:r>
              <a:rPr lang="en-US" sz="2400" b="1"/>
              <a:t>O</a:t>
            </a:r>
            <a:r>
              <a:rPr lang="ru-RU" sz="2400" b="1"/>
              <a:t>)</a:t>
            </a:r>
            <a:r>
              <a:rPr lang="ru-RU" sz="2400" b="1" baseline="-25000"/>
              <a:t>5</a:t>
            </a:r>
            <a:r>
              <a:rPr lang="en-US" sz="2400" b="1"/>
              <a:t>L</a:t>
            </a:r>
            <a:r>
              <a:rPr lang="ru-RU" sz="2400" b="1"/>
              <a:t>]  + </a:t>
            </a:r>
            <a:r>
              <a:rPr lang="en-US" sz="2400" b="1"/>
              <a:t>L</a:t>
            </a:r>
            <a:r>
              <a:rPr lang="ru-RU" sz="2400" b="1"/>
              <a:t>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[M(H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4</a:t>
            </a:r>
            <a:r>
              <a:rPr lang="en-US" sz="2400" b="1"/>
              <a:t>L</a:t>
            </a:r>
            <a:r>
              <a:rPr lang="en-US" sz="2400" b="1" baseline="-25000"/>
              <a:t>2</a:t>
            </a:r>
            <a:r>
              <a:rPr lang="en-US" sz="2400" b="1"/>
              <a:t>] + 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endParaRPr lang="ru-RU" sz="2400" b="1"/>
          </a:p>
          <a:p>
            <a:pPr algn="ctr"/>
            <a:endParaRPr lang="en-US" sz="2400" b="1"/>
          </a:p>
          <a:p>
            <a:pPr algn="ctr"/>
            <a:r>
              <a:rPr lang="en-US" sz="2400" b="1"/>
              <a:t>[M(H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4</a:t>
            </a:r>
            <a:r>
              <a:rPr lang="en-US" sz="2400" b="1"/>
              <a:t>L</a:t>
            </a:r>
            <a:r>
              <a:rPr lang="en-US" sz="2400" b="1" baseline="-25000"/>
              <a:t>2</a:t>
            </a:r>
            <a:r>
              <a:rPr lang="en-US" sz="2400" b="1"/>
              <a:t>]  + L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[M(H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3</a:t>
            </a:r>
            <a:r>
              <a:rPr lang="en-US" sz="2400" b="1"/>
              <a:t>L</a:t>
            </a:r>
            <a:r>
              <a:rPr lang="en-US" sz="2400" b="1" baseline="-25000"/>
              <a:t>3</a:t>
            </a:r>
            <a:r>
              <a:rPr lang="en-US" sz="2400" b="1"/>
              <a:t>] + 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endParaRPr lang="ru-RU" sz="2400" b="1"/>
          </a:p>
          <a:p>
            <a:endParaRPr lang="ru-RU" sz="2400" b="1"/>
          </a:p>
          <a:p>
            <a:endParaRPr lang="ru-RU" b="1"/>
          </a:p>
          <a:p>
            <a:r>
              <a:rPr lang="ru-RU" sz="2800" b="1">
                <a:solidFill>
                  <a:srgbClr val="660066"/>
                </a:solidFill>
              </a:rPr>
              <a:t>Статистический фактор!!!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7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7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78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781050"/>
            <a:ext cx="8207375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171450"/>
            <a:ext cx="8229600" cy="112553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Хелатный эффект</a:t>
            </a:r>
            <a:r>
              <a:rPr lang="ru-RU"/>
              <a:t>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179388" y="1052513"/>
            <a:ext cx="8964612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Большая устойчивость хелатных комплексов </a:t>
            </a:r>
            <a:br>
              <a:rPr lang="ru-RU" sz="2400" b="1"/>
            </a:br>
            <a:r>
              <a:rPr lang="ru-RU" sz="2400" b="1"/>
              <a:t>по сравнению с их нехелатными аналогами:</a:t>
            </a:r>
          </a:p>
          <a:p>
            <a:pPr algn="ctr"/>
            <a:r>
              <a:rPr lang="ru-RU" sz="2400" b="1"/>
              <a:t/>
            </a:r>
            <a:br>
              <a:rPr lang="ru-RU" sz="2400" b="1"/>
            </a:br>
            <a:r>
              <a:rPr lang="en-US" sz="2400" b="1"/>
              <a:t>[Ni(H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ru-RU" sz="2400" b="1" baseline="30000"/>
              <a:t>2+</a:t>
            </a:r>
            <a:r>
              <a:rPr lang="en-US" sz="2400" b="1"/>
              <a:t> + </a:t>
            </a:r>
            <a:r>
              <a:rPr lang="en-US" sz="2400" b="1">
                <a:solidFill>
                  <a:srgbClr val="0000FF"/>
                </a:solidFill>
              </a:rPr>
              <a:t>6</a:t>
            </a:r>
            <a:r>
              <a:rPr lang="en-US" sz="2400" b="1"/>
              <a:t> NH</a:t>
            </a:r>
            <a:r>
              <a:rPr lang="en-US" sz="2400" b="1" baseline="-25000"/>
              <a:t>3</a:t>
            </a:r>
            <a:r>
              <a:rPr lang="en-US" sz="2400" b="1"/>
              <a:t>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[Ni(NH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ru-RU" sz="2400" b="1" baseline="30000"/>
              <a:t>2+</a:t>
            </a:r>
            <a:r>
              <a:rPr lang="en-US" sz="2400" b="1"/>
              <a:t> + </a:t>
            </a:r>
            <a:r>
              <a:rPr lang="en-US" sz="2400" b="1">
                <a:solidFill>
                  <a:srgbClr val="006600"/>
                </a:solidFill>
              </a:rPr>
              <a:t>6</a:t>
            </a:r>
            <a:r>
              <a:rPr lang="en-US" sz="2400" b="1"/>
              <a:t> H</a:t>
            </a:r>
            <a:r>
              <a:rPr lang="en-US" sz="2400" b="1" baseline="-25000"/>
              <a:t>2</a:t>
            </a:r>
            <a:r>
              <a:rPr lang="en-US" sz="2400" b="1"/>
              <a:t>O </a:t>
            </a:r>
            <a:r>
              <a:rPr lang="ru-RU" sz="2400" b="1"/>
              <a:t>    β</a:t>
            </a:r>
            <a:r>
              <a:rPr lang="en-US" sz="2400" b="1" baseline="-25000"/>
              <a:t>6</a:t>
            </a:r>
            <a:r>
              <a:rPr lang="en-US" sz="2400" b="1"/>
              <a:t> = 10</a:t>
            </a:r>
            <a:r>
              <a:rPr lang="en-US" sz="2400" b="1" baseline="30000"/>
              <a:t>8,6</a:t>
            </a:r>
            <a:endParaRPr lang="ru-RU" sz="2400" b="1" baseline="30000"/>
          </a:p>
          <a:p>
            <a:pPr algn="ctr"/>
            <a:endParaRPr lang="en-US" sz="2400" b="1"/>
          </a:p>
          <a:p>
            <a:pPr algn="ctr"/>
            <a:r>
              <a:rPr lang="en-US" sz="2400" b="1"/>
              <a:t>[Ni(H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ru-RU" sz="2400" b="1" baseline="30000"/>
              <a:t>2+</a:t>
            </a:r>
            <a:r>
              <a:rPr lang="en-US" sz="2400" b="1"/>
              <a:t> + </a:t>
            </a:r>
            <a:r>
              <a:rPr lang="en-US" sz="2400" b="1">
                <a:solidFill>
                  <a:srgbClr val="0000FF"/>
                </a:solidFill>
              </a:rPr>
              <a:t>3</a:t>
            </a:r>
            <a:r>
              <a:rPr lang="en-US" sz="2400" b="1"/>
              <a:t> en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[Ni(en)</a:t>
            </a:r>
            <a:r>
              <a:rPr lang="en-US" sz="2400" b="1" baseline="-25000"/>
              <a:t>3</a:t>
            </a:r>
            <a:r>
              <a:rPr lang="en-US" sz="2400" b="1"/>
              <a:t>]</a:t>
            </a:r>
            <a:r>
              <a:rPr lang="ru-RU" sz="2400" b="1" baseline="30000"/>
              <a:t>2+</a:t>
            </a:r>
            <a:r>
              <a:rPr lang="en-US" sz="2400" b="1"/>
              <a:t> + </a:t>
            </a:r>
            <a:r>
              <a:rPr lang="en-US" sz="2400" b="1">
                <a:solidFill>
                  <a:srgbClr val="006600"/>
                </a:solidFill>
              </a:rPr>
              <a:t>6</a:t>
            </a:r>
            <a:r>
              <a:rPr lang="en-US" sz="2400" b="1"/>
              <a:t> H</a:t>
            </a:r>
            <a:r>
              <a:rPr lang="en-US" sz="2400" b="1" baseline="-25000"/>
              <a:t>2</a:t>
            </a:r>
            <a:r>
              <a:rPr lang="en-US" sz="2400" b="1"/>
              <a:t>O </a:t>
            </a:r>
            <a:r>
              <a:rPr lang="ru-RU" sz="2400" b="1"/>
              <a:t>        β</a:t>
            </a:r>
            <a:r>
              <a:rPr lang="en-US" sz="2400" b="1" baseline="-25000"/>
              <a:t>3</a:t>
            </a:r>
            <a:r>
              <a:rPr lang="en-US" sz="2400" b="1"/>
              <a:t> = 10</a:t>
            </a:r>
            <a:r>
              <a:rPr lang="en-US" sz="2400" b="1" baseline="30000"/>
              <a:t>18,3</a:t>
            </a:r>
            <a:endParaRPr lang="ru-RU" sz="2400" b="1" baseline="30000"/>
          </a:p>
          <a:p>
            <a:pPr algn="ctr"/>
            <a:endParaRPr lang="ru-RU" sz="2000" b="1"/>
          </a:p>
          <a:p>
            <a:r>
              <a:rPr lang="ru-RU" sz="2400" b="1"/>
              <a:t>Энтропийный фактор:</a:t>
            </a:r>
            <a:r>
              <a:rPr lang="ru-RU" sz="2000" b="1"/>
              <a:t> </a:t>
            </a:r>
            <a:r>
              <a:rPr lang="ru-RU" sz="3000" b="1"/>
              <a:t>Δ</a:t>
            </a:r>
            <a:r>
              <a:rPr lang="en-US" sz="3000" b="1" baseline="-25000"/>
              <a:t>r</a:t>
            </a:r>
            <a:r>
              <a:rPr lang="en-US" sz="3000" b="1"/>
              <a:t>G</a:t>
            </a:r>
            <a:r>
              <a:rPr lang="ru-RU" sz="3000" b="1"/>
              <a:t> =  Δ</a:t>
            </a:r>
            <a:r>
              <a:rPr lang="en-US" sz="3000" b="1" baseline="-25000"/>
              <a:t>r</a:t>
            </a:r>
            <a:r>
              <a:rPr lang="en-US" sz="3000" b="1"/>
              <a:t>H</a:t>
            </a:r>
            <a:r>
              <a:rPr lang="ru-RU" sz="3000" b="1"/>
              <a:t> </a:t>
            </a:r>
            <a:r>
              <a:rPr lang="ru-RU" sz="3000" b="1">
                <a:cs typeface="Arial" charset="0"/>
              </a:rPr>
              <a:t>– </a:t>
            </a:r>
            <a:r>
              <a:rPr lang="en-US" sz="3000" b="1"/>
              <a:t>T</a:t>
            </a:r>
            <a:r>
              <a:rPr lang="ru-RU" sz="3000" b="1"/>
              <a:t>Δ</a:t>
            </a:r>
            <a:r>
              <a:rPr lang="en-US" sz="3000" b="1" baseline="-25000"/>
              <a:t>r</a:t>
            </a:r>
            <a:r>
              <a:rPr lang="en-US" sz="3000" b="1"/>
              <a:t>S</a:t>
            </a:r>
            <a:r>
              <a:rPr lang="ru-RU" sz="3000" b="1"/>
              <a:t> = - </a:t>
            </a:r>
            <a:r>
              <a:rPr lang="en-US" sz="3000" b="1"/>
              <a:t>RTlnK</a:t>
            </a:r>
            <a:endParaRPr lang="ru-RU" sz="3000" b="1"/>
          </a:p>
          <a:p>
            <a:endParaRPr lang="ru-RU" sz="3000" b="1"/>
          </a:p>
        </p:txBody>
      </p:sp>
      <p:pic>
        <p:nvPicPr>
          <p:cNvPr id="78852" name="Picture 4" descr="en"/>
          <p:cNvPicPr>
            <a:picLocks noChangeAspect="1" noChangeArrowheads="1"/>
          </p:cNvPicPr>
          <p:nvPr/>
        </p:nvPicPr>
        <p:blipFill>
          <a:blip r:embed="rId2"/>
          <a:srcRect b="14352"/>
          <a:stretch>
            <a:fillRect/>
          </a:stretch>
        </p:blipFill>
        <p:spPr bwMode="auto">
          <a:xfrm>
            <a:off x="2555875" y="4168775"/>
            <a:ext cx="3313113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0"/>
            <a:ext cx="8642350" cy="134143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Ряд устойчивости </a:t>
            </a:r>
            <a:br>
              <a:rPr lang="ru-RU" sz="4000" b="1">
                <a:solidFill>
                  <a:schemeClr val="tx1"/>
                </a:solidFill>
              </a:rPr>
            </a:br>
            <a:r>
              <a:rPr lang="ru-RU" sz="4000" b="1">
                <a:solidFill>
                  <a:schemeClr val="tx1"/>
                </a:solidFill>
              </a:rPr>
              <a:t>Ирвинга-Вильямса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5003800" y="2636838"/>
            <a:ext cx="41354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Bookman Old Style" pitchFamily="18" charset="0"/>
              </a:rPr>
              <a:t>В ряду </a:t>
            </a:r>
            <a:r>
              <a:rPr lang="en-US" b="1">
                <a:latin typeface="Bookman Old Style" pitchFamily="18" charset="0"/>
              </a:rPr>
              <a:t>Ba</a:t>
            </a:r>
            <a:r>
              <a:rPr lang="en-US" b="1" baseline="30000">
                <a:latin typeface="Bookman Old Style" pitchFamily="18" charset="0"/>
              </a:rPr>
              <a:t>2+</a:t>
            </a:r>
            <a:r>
              <a:rPr lang="en-US" b="1">
                <a:latin typeface="Bookman Old Style" pitchFamily="18" charset="0"/>
              </a:rPr>
              <a:t> - Cu</a:t>
            </a:r>
            <a:r>
              <a:rPr lang="en-US" b="1" baseline="30000">
                <a:latin typeface="Bookman Old Style" pitchFamily="18" charset="0"/>
              </a:rPr>
              <a:t>2+</a:t>
            </a:r>
            <a:r>
              <a:rPr lang="en-US" b="1">
                <a:latin typeface="Bookman Old Style" pitchFamily="18" charset="0"/>
              </a:rPr>
              <a:t> </a:t>
            </a:r>
            <a:r>
              <a:rPr lang="ru-RU" b="1">
                <a:latin typeface="Bookman Old Style" pitchFamily="18" charset="0"/>
              </a:rPr>
              <a:t>   β</a:t>
            </a:r>
            <a:r>
              <a:rPr lang="en-US" b="1">
                <a:latin typeface="Bookman Old Style" pitchFamily="18" charset="0"/>
              </a:rPr>
              <a:t> </a:t>
            </a:r>
            <a:r>
              <a:rPr lang="ru-RU" b="1">
                <a:latin typeface="Bookman Old Style" pitchFamily="18" charset="0"/>
              </a:rPr>
              <a:t>растут</a:t>
            </a:r>
          </a:p>
          <a:p>
            <a:r>
              <a:rPr lang="ru-RU" b="1">
                <a:latin typeface="Bookman Old Style" pitchFamily="18" charset="0"/>
              </a:rPr>
              <a:t>(</a:t>
            </a:r>
            <a:r>
              <a:rPr lang="en-US" b="1">
                <a:latin typeface="Bookman Old Style" pitchFamily="18" charset="0"/>
              </a:rPr>
              <a:t>r </a:t>
            </a:r>
            <a:r>
              <a:rPr lang="en-US" b="1">
                <a:latin typeface="Bookman Old Style" pitchFamily="18" charset="0"/>
                <a:cs typeface="Arial" charset="0"/>
              </a:rPr>
              <a:t>↓</a:t>
            </a:r>
            <a:r>
              <a:rPr lang="en-US" b="1">
                <a:latin typeface="Bookman Old Style" pitchFamily="18" charset="0"/>
              </a:rPr>
              <a:t>, </a:t>
            </a:r>
            <a:r>
              <a:rPr lang="ru-RU" b="1">
                <a:latin typeface="Bookman Old Style" pitchFamily="18" charset="0"/>
              </a:rPr>
              <a:t>и кислотность М</a:t>
            </a:r>
            <a:r>
              <a:rPr lang="ru-RU" b="1" baseline="30000">
                <a:latin typeface="Bookman Old Style" pitchFamily="18" charset="0"/>
              </a:rPr>
              <a:t>2+</a:t>
            </a:r>
            <a:r>
              <a:rPr lang="ru-RU" b="1">
                <a:latin typeface="Bookman Old Style" pitchFamily="18" charset="0"/>
              </a:rPr>
              <a:t> растет)</a:t>
            </a:r>
          </a:p>
          <a:p>
            <a:endParaRPr lang="ru-RU" b="1">
              <a:latin typeface="Bookman Old Style" pitchFamily="18" charset="0"/>
            </a:endParaRPr>
          </a:p>
          <a:p>
            <a:r>
              <a:rPr lang="en-US" b="1">
                <a:latin typeface="Bookman Old Style" pitchFamily="18" charset="0"/>
              </a:rPr>
              <a:t>Zn</a:t>
            </a:r>
            <a:r>
              <a:rPr lang="en-US" b="1" baseline="30000">
                <a:latin typeface="Bookman Old Style" pitchFamily="18" charset="0"/>
              </a:rPr>
              <a:t>2</a:t>
            </a:r>
            <a:r>
              <a:rPr lang="ru-RU" b="1" baseline="30000">
                <a:latin typeface="Bookman Old Style" pitchFamily="18" charset="0"/>
              </a:rPr>
              <a:t>+</a:t>
            </a:r>
            <a:r>
              <a:rPr lang="en-US" b="1">
                <a:latin typeface="Bookman Old Style" pitchFamily="18" charset="0"/>
              </a:rPr>
              <a:t> - </a:t>
            </a:r>
            <a:r>
              <a:rPr lang="ru-RU" b="1">
                <a:latin typeface="Bookman Old Style" pitchFamily="18" charset="0"/>
              </a:rPr>
              <a:t>более «мягкий» ион, и β</a:t>
            </a:r>
            <a:r>
              <a:rPr lang="en-US">
                <a:latin typeface="Bookman Old Style" pitchFamily="18" charset="0"/>
              </a:rPr>
              <a:t> </a:t>
            </a:r>
            <a:r>
              <a:rPr lang="en-US" b="1">
                <a:latin typeface="Bookman Old Style" pitchFamily="18" charset="0"/>
              </a:rPr>
              <a:t>↓</a:t>
            </a:r>
            <a:r>
              <a:rPr lang="en-US">
                <a:latin typeface="Bookman Old Style" pitchFamily="18" charset="0"/>
              </a:rPr>
              <a:t> </a:t>
            </a:r>
            <a:endParaRPr lang="ru-RU">
              <a:latin typeface="Bookman Old Style" pitchFamily="18" charset="0"/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5470525" y="1484313"/>
            <a:ext cx="3673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Можно рассматривать с позиций теории ЖМКО</a:t>
            </a:r>
          </a:p>
        </p:txBody>
      </p:sp>
      <p:grpSp>
        <p:nvGrpSpPr>
          <p:cNvPr id="79880" name="Group 8"/>
          <p:cNvGrpSpPr>
            <a:grpSpLocks/>
          </p:cNvGrpSpPr>
          <p:nvPr/>
        </p:nvGrpSpPr>
        <p:grpSpPr bwMode="auto">
          <a:xfrm>
            <a:off x="0" y="1216025"/>
            <a:ext cx="4313238" cy="5641975"/>
            <a:chOff x="100" y="766"/>
            <a:chExt cx="2717" cy="3554"/>
          </a:xfrm>
        </p:grpSpPr>
        <p:pic>
          <p:nvPicPr>
            <p:cNvPr id="79875" name="Picture 4" descr="Irving_Viljams"/>
            <p:cNvPicPr>
              <a:picLocks noChangeAspect="1" noChangeArrowheads="1"/>
            </p:cNvPicPr>
            <p:nvPr/>
          </p:nvPicPr>
          <p:blipFill>
            <a:blip r:embed="rId2">
              <a:lum contrast="6000"/>
            </a:blip>
            <a:srcRect/>
            <a:stretch>
              <a:fillRect/>
            </a:stretch>
          </p:blipFill>
          <p:spPr bwMode="auto">
            <a:xfrm>
              <a:off x="249" y="845"/>
              <a:ext cx="2568" cy="3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878" name="Text Box 6"/>
            <p:cNvSpPr txBox="1">
              <a:spLocks noChangeArrowheads="1"/>
            </p:cNvSpPr>
            <p:nvPr/>
          </p:nvSpPr>
          <p:spPr bwMode="auto">
            <a:xfrm>
              <a:off x="100" y="766"/>
              <a:ext cx="3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/>
                <a:t>lg </a:t>
              </a:r>
              <a:r>
                <a:rPr lang="ru-RU" b="1"/>
                <a:t>β</a:t>
              </a:r>
            </a:p>
          </p:txBody>
        </p:sp>
        <p:sp>
          <p:nvSpPr>
            <p:cNvPr id="79879" name="Rectangle 7"/>
            <p:cNvSpPr>
              <a:spLocks noChangeArrowheads="1"/>
            </p:cNvSpPr>
            <p:nvPr/>
          </p:nvSpPr>
          <p:spPr bwMode="auto">
            <a:xfrm>
              <a:off x="113" y="2296"/>
              <a:ext cx="318" cy="4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4859338" y="4149725"/>
            <a:ext cx="428466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Для ионов после </a:t>
            </a:r>
            <a:r>
              <a:rPr lang="en-US" b="1"/>
              <a:t>Fe</a:t>
            </a:r>
            <a:r>
              <a:rPr lang="en-US" b="1" baseline="30000"/>
              <a:t>2+</a:t>
            </a:r>
            <a:r>
              <a:rPr lang="en-US" b="1"/>
              <a:t> (</a:t>
            </a:r>
            <a:r>
              <a:rPr lang="ru-RU" b="1">
                <a:solidFill>
                  <a:srgbClr val="0000FF"/>
                </a:solidFill>
              </a:rPr>
              <a:t>с большим числом </a:t>
            </a:r>
            <a:r>
              <a:rPr lang="en-US" b="1">
                <a:solidFill>
                  <a:srgbClr val="0000FF"/>
                </a:solidFill>
              </a:rPr>
              <a:t>d-</a:t>
            </a:r>
            <a:r>
              <a:rPr lang="ru-RU" b="1">
                <a:solidFill>
                  <a:srgbClr val="0000FF"/>
                </a:solidFill>
              </a:rPr>
              <a:t>электронов</a:t>
            </a:r>
            <a:r>
              <a:rPr lang="en-US" b="1"/>
              <a:t>)</a:t>
            </a:r>
            <a:r>
              <a:rPr lang="ru-RU" b="1"/>
              <a:t>  β</a:t>
            </a:r>
            <a:r>
              <a:rPr lang="en-US" b="1"/>
              <a:t> </a:t>
            </a:r>
            <a:r>
              <a:rPr lang="ru-RU" b="1"/>
              <a:t>растут</a:t>
            </a:r>
          </a:p>
          <a:p>
            <a:r>
              <a:rPr lang="ru-RU" b="1"/>
              <a:t>по ряду донорных атомов </a:t>
            </a:r>
            <a:r>
              <a:rPr lang="en-US" b="1">
                <a:solidFill>
                  <a:srgbClr val="CC0000"/>
                </a:solidFill>
              </a:rPr>
              <a:t>O – N – S</a:t>
            </a:r>
            <a:r>
              <a:rPr lang="en-US" b="1"/>
              <a:t> </a:t>
            </a:r>
            <a:endParaRPr lang="ru-RU" b="1"/>
          </a:p>
          <a:p>
            <a:endParaRPr lang="ru-RU" b="1"/>
          </a:p>
          <a:p>
            <a:r>
              <a:rPr lang="ru-RU" b="1"/>
              <a:t>Более «жесткие» ионы ЩЗМ и начала переходного ряда (до </a:t>
            </a:r>
            <a:r>
              <a:rPr lang="en-US" b="1"/>
              <a:t>Fe</a:t>
            </a:r>
            <a:r>
              <a:rPr lang="en-US" b="1" baseline="30000"/>
              <a:t>2+</a:t>
            </a:r>
            <a:r>
              <a:rPr lang="ru-RU" b="1"/>
              <a:t>)</a:t>
            </a:r>
            <a:r>
              <a:rPr lang="en-US" b="1"/>
              <a:t> (</a:t>
            </a:r>
            <a:r>
              <a:rPr lang="ru-RU" b="1">
                <a:solidFill>
                  <a:srgbClr val="006600"/>
                </a:solidFill>
              </a:rPr>
              <a:t>с малым числом </a:t>
            </a:r>
            <a:r>
              <a:rPr lang="en-US" b="1">
                <a:solidFill>
                  <a:srgbClr val="006600"/>
                </a:solidFill>
              </a:rPr>
              <a:t>d-</a:t>
            </a:r>
            <a:r>
              <a:rPr lang="ru-RU" b="1">
                <a:solidFill>
                  <a:srgbClr val="006600"/>
                </a:solidFill>
              </a:rPr>
              <a:t>электронов</a:t>
            </a:r>
            <a:r>
              <a:rPr lang="en-US" b="1"/>
              <a:t>)</a:t>
            </a:r>
            <a:r>
              <a:rPr lang="ru-RU" b="1"/>
              <a:t> связывают лиганды в возрастающем порядке </a:t>
            </a:r>
            <a:r>
              <a:rPr lang="en-US" b="1">
                <a:solidFill>
                  <a:srgbClr val="660066"/>
                </a:solidFill>
              </a:rPr>
              <a:t>S</a:t>
            </a:r>
            <a:r>
              <a:rPr lang="ru-RU" b="1">
                <a:solidFill>
                  <a:srgbClr val="660066"/>
                </a:solidFill>
              </a:rPr>
              <a:t> </a:t>
            </a:r>
            <a:r>
              <a:rPr lang="en-US" b="1">
                <a:solidFill>
                  <a:srgbClr val="660066"/>
                </a:solidFill>
              </a:rPr>
              <a:t>– N – O</a:t>
            </a:r>
            <a:endParaRPr lang="ru-RU" b="1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9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/>
      <p:bldP spid="79877" grpId="0"/>
      <p:bldP spid="7988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Кинетическая устойчивость комплексов</a:t>
            </a:r>
          </a:p>
        </p:txBody>
      </p:sp>
      <p:sp>
        <p:nvSpPr>
          <p:cNvPr id="86019" name="Text Box 4"/>
          <p:cNvSpPr txBox="1">
            <a:spLocks noChangeArrowheads="1"/>
          </p:cNvSpPr>
          <p:nvPr/>
        </p:nvSpPr>
        <p:spPr bwMode="auto">
          <a:xfrm>
            <a:off x="1187450" y="1912938"/>
            <a:ext cx="74168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Термодинамика отражает только тот факт, </a:t>
            </a:r>
            <a:br>
              <a:rPr lang="ru-RU" sz="2400" b="1"/>
            </a:br>
            <a:r>
              <a:rPr lang="ru-RU" sz="2400" b="1"/>
              <a:t>что комплекс может получиться.</a:t>
            </a:r>
          </a:p>
          <a:p>
            <a:endParaRPr lang="ru-RU" sz="2400" b="1"/>
          </a:p>
          <a:p>
            <a:r>
              <a:rPr lang="ru-RU" sz="2400" b="1"/>
              <a:t>Кинетика показывает, быстро или медленно </a:t>
            </a:r>
            <a:br>
              <a:rPr lang="ru-RU" sz="2400" b="1"/>
            </a:br>
            <a:r>
              <a:rPr lang="ru-RU" sz="2400" b="1"/>
              <a:t>может получиться комплекс.</a:t>
            </a:r>
          </a:p>
          <a:p>
            <a:endParaRPr lang="ru-RU" sz="2400" b="1"/>
          </a:p>
          <a:p>
            <a:r>
              <a:rPr lang="ru-RU" sz="2400" b="1" i="1"/>
              <a:t>Лабильные комплексы</a:t>
            </a:r>
            <a:r>
              <a:rPr lang="ru-RU" sz="2400" b="1"/>
              <a:t> подвергаются превращениям с большой скоростью.</a:t>
            </a:r>
          </a:p>
          <a:p>
            <a:endParaRPr lang="ru-RU" sz="2400" b="1"/>
          </a:p>
          <a:p>
            <a:r>
              <a:rPr lang="ru-RU" sz="2400" b="1" i="1"/>
              <a:t>Инертные комплексы</a:t>
            </a:r>
            <a:r>
              <a:rPr lang="ru-RU" sz="2400" b="1"/>
              <a:t> подвергаются превращениям с малой скоростью.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13787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Инертные и лабильные комплексы</a:t>
            </a:r>
          </a:p>
        </p:txBody>
      </p:sp>
      <p:sp>
        <p:nvSpPr>
          <p:cNvPr id="87043" name="Text Box 4"/>
          <p:cNvSpPr txBox="1">
            <a:spLocks noChangeArrowheads="1"/>
          </p:cNvSpPr>
          <p:nvPr/>
        </p:nvSpPr>
        <p:spPr bwMode="auto">
          <a:xfrm>
            <a:off x="250825" y="1773238"/>
            <a:ext cx="864235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[</a:t>
            </a:r>
            <a:r>
              <a:rPr lang="en-US" sz="2400" b="1"/>
              <a:t>Fe</a:t>
            </a:r>
            <a:r>
              <a:rPr lang="ru-RU" sz="2400" b="1"/>
              <a:t>(</a:t>
            </a:r>
            <a:r>
              <a:rPr lang="en-US" sz="2400" b="1"/>
              <a:t>H</a:t>
            </a:r>
            <a:r>
              <a:rPr lang="ru-RU" sz="2400" b="1" baseline="-25000"/>
              <a:t>2</a:t>
            </a:r>
            <a:r>
              <a:rPr lang="en-US" sz="2400" b="1"/>
              <a:t>O</a:t>
            </a:r>
            <a:r>
              <a:rPr lang="ru-RU" sz="2400" b="1"/>
              <a:t>)</a:t>
            </a:r>
            <a:r>
              <a:rPr lang="ru-RU" sz="2400" b="1" baseline="-25000"/>
              <a:t>6</a:t>
            </a:r>
            <a:r>
              <a:rPr lang="ru-RU" sz="2400" b="1"/>
              <a:t>]</a:t>
            </a:r>
            <a:r>
              <a:rPr lang="ru-RU" sz="2400" b="1" baseline="30000"/>
              <a:t>3+</a:t>
            </a:r>
            <a:r>
              <a:rPr lang="ru-RU" sz="2400" b="1"/>
              <a:t> и [</a:t>
            </a:r>
            <a:r>
              <a:rPr lang="en-US" sz="2400" b="1"/>
              <a:t>Cr</a:t>
            </a:r>
            <a:r>
              <a:rPr lang="ru-RU" sz="2400" b="1"/>
              <a:t>(</a:t>
            </a:r>
            <a:r>
              <a:rPr lang="en-US" sz="2400" b="1"/>
              <a:t>H</a:t>
            </a:r>
            <a:r>
              <a:rPr lang="ru-RU" sz="2400" b="1" baseline="-25000"/>
              <a:t>2</a:t>
            </a:r>
            <a:r>
              <a:rPr lang="en-US" sz="2400" b="1"/>
              <a:t>O</a:t>
            </a:r>
            <a:r>
              <a:rPr lang="ru-RU" sz="2400" b="1"/>
              <a:t>)</a:t>
            </a:r>
            <a:r>
              <a:rPr lang="ru-RU" sz="2400" b="1" baseline="-25000"/>
              <a:t>6</a:t>
            </a:r>
            <a:r>
              <a:rPr lang="ru-RU" sz="2400" b="1"/>
              <a:t>]</a:t>
            </a:r>
            <a:r>
              <a:rPr lang="ru-RU" sz="2400" b="1" baseline="30000"/>
              <a:t>3+</a:t>
            </a:r>
            <a:r>
              <a:rPr lang="ru-RU" sz="2400" b="1"/>
              <a:t> имеют высокие значения константы образования и, значит, приблизительно одинаковую термодинамическую стабильность:</a:t>
            </a:r>
          </a:p>
          <a:p>
            <a:endParaRPr lang="ru-RU" sz="2400" b="1"/>
          </a:p>
          <a:p>
            <a:endParaRPr lang="en-US" sz="2400" b="1"/>
          </a:p>
          <a:p>
            <a:pPr algn="ctr"/>
            <a:r>
              <a:rPr lang="en-US" sz="2700" b="1"/>
              <a:t>[M(H</a:t>
            </a:r>
            <a:r>
              <a:rPr lang="en-US" sz="2700" b="1" baseline="-25000"/>
              <a:t>2</a:t>
            </a:r>
            <a:r>
              <a:rPr lang="en-US" sz="2700" b="1"/>
              <a:t>O)</a:t>
            </a:r>
            <a:r>
              <a:rPr lang="en-US" sz="2700" b="1" baseline="-25000"/>
              <a:t>6</a:t>
            </a:r>
            <a:r>
              <a:rPr lang="en-US" sz="2700" b="1"/>
              <a:t>]</a:t>
            </a:r>
            <a:r>
              <a:rPr lang="en-US" sz="2700" b="1" baseline="30000"/>
              <a:t>3+</a:t>
            </a:r>
            <a:r>
              <a:rPr lang="en-US" sz="2700" b="1"/>
              <a:t>  + H</a:t>
            </a:r>
            <a:r>
              <a:rPr lang="en-US" sz="2700" b="1" baseline="-25000"/>
              <a:t>2</a:t>
            </a:r>
            <a:r>
              <a:rPr lang="en-US" sz="2700" b="1"/>
              <a:t>O* </a:t>
            </a:r>
            <a:r>
              <a:rPr lang="en-US" sz="2700" b="1">
                <a:sym typeface="Wingdings 3" pitchFamily="18" charset="2"/>
              </a:rPr>
              <a:t></a:t>
            </a:r>
            <a:r>
              <a:rPr lang="en-US" sz="2400" b="1"/>
              <a:t> </a:t>
            </a:r>
            <a:r>
              <a:rPr lang="en-US" sz="2700" b="1"/>
              <a:t>[M(H</a:t>
            </a:r>
            <a:r>
              <a:rPr lang="en-US" sz="2700" b="1" baseline="-25000"/>
              <a:t>2</a:t>
            </a:r>
            <a:r>
              <a:rPr lang="en-US" sz="2700" b="1"/>
              <a:t>O)</a:t>
            </a:r>
            <a:r>
              <a:rPr lang="en-US" sz="2700" b="1" baseline="-25000"/>
              <a:t>5</a:t>
            </a:r>
            <a:r>
              <a:rPr lang="en-US" sz="2700" b="1"/>
              <a:t>(H</a:t>
            </a:r>
            <a:r>
              <a:rPr lang="en-US" sz="2700" b="1" baseline="-25000"/>
              <a:t>2</a:t>
            </a:r>
            <a:r>
              <a:rPr lang="en-US" sz="2700" b="1"/>
              <a:t>O*)]</a:t>
            </a:r>
            <a:r>
              <a:rPr lang="en-US" sz="2700" b="1" baseline="30000"/>
              <a:t>3+</a:t>
            </a:r>
            <a:r>
              <a:rPr lang="en-US" sz="2700" b="1"/>
              <a:t>  + H</a:t>
            </a:r>
            <a:r>
              <a:rPr lang="en-US" sz="2700" b="1" baseline="-25000"/>
              <a:t>2</a:t>
            </a:r>
            <a:r>
              <a:rPr lang="en-US" sz="2700" b="1"/>
              <a:t>O</a:t>
            </a:r>
            <a:endParaRPr lang="ru-RU" sz="2700" b="1"/>
          </a:p>
          <a:p>
            <a:endParaRPr lang="en-US" sz="2700" b="1"/>
          </a:p>
          <a:p>
            <a:r>
              <a:rPr lang="en-US" sz="2400" b="1"/>
              <a:t>t</a:t>
            </a:r>
            <a:r>
              <a:rPr lang="en-US" sz="2400" b="1" baseline="-25000"/>
              <a:t>1/2</a:t>
            </a:r>
            <a:r>
              <a:rPr lang="en-US" sz="2400" b="1"/>
              <a:t> – </a:t>
            </a:r>
            <a:r>
              <a:rPr lang="ru-RU" sz="2400" b="1"/>
              <a:t>время полуреакции;</a:t>
            </a:r>
          </a:p>
          <a:p>
            <a:endParaRPr lang="ru-RU" sz="2400" b="1"/>
          </a:p>
          <a:p>
            <a:r>
              <a:rPr lang="ru-RU" sz="2400" b="1"/>
              <a:t>для </a:t>
            </a:r>
            <a:r>
              <a:rPr lang="en-US" sz="2400" b="1"/>
              <a:t>Fe</a:t>
            </a:r>
            <a:r>
              <a:rPr lang="ru-RU" sz="2400" b="1" baseline="30000"/>
              <a:t>3+</a:t>
            </a:r>
            <a:r>
              <a:rPr lang="ru-RU" sz="2400" b="1"/>
              <a:t>, </a:t>
            </a:r>
            <a:r>
              <a:rPr lang="en-US" sz="2400" b="1"/>
              <a:t>t</a:t>
            </a:r>
            <a:r>
              <a:rPr lang="ru-RU" sz="2400" b="1" baseline="-25000"/>
              <a:t>1/2 </a:t>
            </a:r>
            <a:r>
              <a:rPr lang="ru-RU" sz="2400" b="1"/>
              <a:t>= 1 сек – лабильный комплекс;</a:t>
            </a:r>
          </a:p>
          <a:p>
            <a:endParaRPr lang="ru-RU" sz="2400" b="1"/>
          </a:p>
          <a:p>
            <a:r>
              <a:rPr lang="ru-RU" sz="2400" b="1"/>
              <a:t>для </a:t>
            </a:r>
            <a:r>
              <a:rPr lang="en-US" sz="2400" b="1"/>
              <a:t>Cr</a:t>
            </a:r>
            <a:r>
              <a:rPr lang="ru-RU" sz="2400" b="1" baseline="30000"/>
              <a:t>3+</a:t>
            </a:r>
            <a:r>
              <a:rPr lang="ru-RU" sz="2400" b="1"/>
              <a:t>, </a:t>
            </a:r>
            <a:r>
              <a:rPr lang="en-US" sz="2400" b="1"/>
              <a:t>t</a:t>
            </a:r>
            <a:r>
              <a:rPr lang="ru-RU" sz="2400" b="1" baseline="-25000"/>
              <a:t>1/2</a:t>
            </a:r>
            <a:r>
              <a:rPr lang="ru-RU" sz="2400" b="1"/>
              <a:t> = 10000 сек – инертный комплекс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0"/>
            <a:ext cx="8785225" cy="1268413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Инертные и лабильные комплексы</a:t>
            </a:r>
          </a:p>
        </p:txBody>
      </p:sp>
      <p:sp>
        <p:nvSpPr>
          <p:cNvPr id="88067" name="Text Box 4"/>
          <p:cNvSpPr txBox="1">
            <a:spLocks noChangeArrowheads="1"/>
          </p:cNvSpPr>
          <p:nvPr/>
        </p:nvSpPr>
        <p:spPr bwMode="auto">
          <a:xfrm>
            <a:off x="179388" y="1412875"/>
            <a:ext cx="8785225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[</a:t>
            </a:r>
            <a:r>
              <a:rPr lang="en-US" sz="2400" b="1"/>
              <a:t>Ni</a:t>
            </a:r>
            <a:r>
              <a:rPr lang="ru-RU" sz="2400" b="1"/>
              <a:t>(</a:t>
            </a:r>
            <a:r>
              <a:rPr lang="en-US" sz="2400" b="1"/>
              <a:t>CN</a:t>
            </a:r>
            <a:r>
              <a:rPr lang="ru-RU" sz="2400" b="1"/>
              <a:t>)</a:t>
            </a:r>
            <a:r>
              <a:rPr lang="ru-RU" sz="2400" b="1" baseline="-25000"/>
              <a:t>4</a:t>
            </a:r>
            <a:r>
              <a:rPr lang="ru-RU" sz="2400" b="1"/>
              <a:t>]</a:t>
            </a:r>
            <a:r>
              <a:rPr lang="ru-RU" sz="2400" b="1" baseline="30000"/>
              <a:t>2-</a:t>
            </a:r>
            <a:r>
              <a:rPr lang="ru-RU" sz="2400" b="1"/>
              <a:t>  </a:t>
            </a:r>
            <a:r>
              <a:rPr lang="en-US" sz="2400" b="1"/>
              <a:t>β</a:t>
            </a:r>
            <a:r>
              <a:rPr lang="ru-RU" sz="2400" b="1" baseline="-25000"/>
              <a:t>4 </a:t>
            </a:r>
            <a:r>
              <a:rPr lang="ru-RU" sz="2400" b="1"/>
              <a:t>= 10</a:t>
            </a:r>
            <a:r>
              <a:rPr lang="ru-RU" sz="2400" b="1" baseline="30000"/>
              <a:t>22</a:t>
            </a:r>
            <a:r>
              <a:rPr lang="ru-RU" sz="2400" b="1"/>
              <a:t>, термодинамически очень стабилен.</a:t>
            </a:r>
          </a:p>
          <a:p>
            <a:endParaRPr lang="en-US" sz="2800" b="1"/>
          </a:p>
          <a:p>
            <a:pPr algn="ctr"/>
            <a:r>
              <a:rPr lang="en-US" sz="2800" b="1"/>
              <a:t>[Ni(CN)</a:t>
            </a:r>
            <a:r>
              <a:rPr lang="en-US" sz="2800" b="1" baseline="-25000"/>
              <a:t>4</a:t>
            </a:r>
            <a:r>
              <a:rPr lang="en-US" sz="2800" b="1"/>
              <a:t>]</a:t>
            </a:r>
            <a:r>
              <a:rPr lang="en-US" sz="2800" b="1" baseline="30000"/>
              <a:t>2-</a:t>
            </a:r>
            <a:r>
              <a:rPr lang="en-US" sz="2800" b="1"/>
              <a:t>  + 4CN</a:t>
            </a:r>
            <a:r>
              <a:rPr lang="en-US" sz="2800" b="1" baseline="30000"/>
              <a:t>-</a:t>
            </a:r>
            <a:r>
              <a:rPr lang="en-US" sz="2800" b="1"/>
              <a:t>* </a:t>
            </a:r>
            <a:r>
              <a:rPr lang="en-US" sz="2800" b="1">
                <a:sym typeface="Wingdings 3" pitchFamily="18" charset="2"/>
              </a:rPr>
              <a:t></a:t>
            </a:r>
            <a:r>
              <a:rPr lang="en-US" sz="2800" b="1"/>
              <a:t> [Ni(CN*)</a:t>
            </a:r>
            <a:r>
              <a:rPr lang="en-US" sz="2800" b="1" baseline="-25000"/>
              <a:t>4</a:t>
            </a:r>
            <a:r>
              <a:rPr lang="en-US" sz="2800" b="1"/>
              <a:t>]</a:t>
            </a:r>
            <a:r>
              <a:rPr lang="en-US" sz="2800" b="1" baseline="30000"/>
              <a:t>2-</a:t>
            </a:r>
            <a:r>
              <a:rPr lang="en-US" sz="2800" b="1"/>
              <a:t>  +  4 CN</a:t>
            </a:r>
            <a:r>
              <a:rPr lang="en-US" sz="2800" b="1" baseline="30000"/>
              <a:t>-</a:t>
            </a:r>
          </a:p>
          <a:p>
            <a:endParaRPr lang="en-US" sz="2800" b="1"/>
          </a:p>
          <a:p>
            <a:r>
              <a:rPr lang="ru-RU" sz="2400" b="1"/>
              <a:t>Очень быстрая реакция, кинетически лабильный комплекс.</a:t>
            </a:r>
          </a:p>
        </p:txBody>
      </p:sp>
      <p:sp>
        <p:nvSpPr>
          <p:cNvPr id="88068" name="Text Box 5"/>
          <p:cNvSpPr txBox="1">
            <a:spLocks noChangeArrowheads="1"/>
          </p:cNvSpPr>
          <p:nvPr/>
        </p:nvSpPr>
        <p:spPr bwMode="auto">
          <a:xfrm>
            <a:off x="322263" y="4365625"/>
            <a:ext cx="8497887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/>
              <a:t>[Co(NH</a:t>
            </a:r>
            <a:r>
              <a:rPr lang="en-US" sz="2800" b="1" baseline="-25000"/>
              <a:t>3</a:t>
            </a:r>
            <a:r>
              <a:rPr lang="en-US" sz="2800" b="1"/>
              <a:t>)</a:t>
            </a:r>
            <a:r>
              <a:rPr lang="en-US" sz="2800" b="1" baseline="-25000"/>
              <a:t>6</a:t>
            </a:r>
            <a:r>
              <a:rPr lang="en-US" sz="2800" b="1"/>
              <a:t>]</a:t>
            </a:r>
            <a:r>
              <a:rPr lang="en-US" sz="2800" b="1" baseline="30000"/>
              <a:t>3+</a:t>
            </a:r>
            <a:r>
              <a:rPr lang="en-US" sz="2800" b="1"/>
              <a:t>  + 6H</a:t>
            </a:r>
            <a:r>
              <a:rPr lang="en-US" sz="2800" b="1" baseline="-25000"/>
              <a:t>3</a:t>
            </a:r>
            <a:r>
              <a:rPr lang="en-US" sz="2800" b="1"/>
              <a:t>O</a:t>
            </a:r>
            <a:r>
              <a:rPr lang="en-US" sz="2800" b="1" baseline="30000"/>
              <a:t>+</a:t>
            </a:r>
            <a:r>
              <a:rPr lang="en-US" sz="2800" b="1"/>
              <a:t> </a:t>
            </a:r>
            <a:r>
              <a:rPr lang="en-US" sz="2800" b="1">
                <a:sym typeface="Wingdings 3" pitchFamily="18" charset="2"/>
              </a:rPr>
              <a:t></a:t>
            </a:r>
            <a:r>
              <a:rPr lang="en-US" sz="2800" b="1"/>
              <a:t> [Co(H</a:t>
            </a:r>
            <a:r>
              <a:rPr lang="en-US" sz="2800" b="1" baseline="-25000"/>
              <a:t>2</a:t>
            </a:r>
            <a:r>
              <a:rPr lang="en-US" sz="2800" b="1"/>
              <a:t>O)</a:t>
            </a:r>
            <a:r>
              <a:rPr lang="en-US" sz="2800" b="1" baseline="-25000"/>
              <a:t>6</a:t>
            </a:r>
            <a:r>
              <a:rPr lang="en-US" sz="2800" b="1"/>
              <a:t>]</a:t>
            </a:r>
            <a:r>
              <a:rPr lang="en-US" sz="2800" b="1" baseline="30000"/>
              <a:t>3+</a:t>
            </a:r>
            <a:r>
              <a:rPr lang="en-US" sz="2800" b="1"/>
              <a:t>  +  6NH</a:t>
            </a:r>
            <a:r>
              <a:rPr lang="en-US" sz="2800" b="1" baseline="-25000"/>
              <a:t>4</a:t>
            </a:r>
            <a:r>
              <a:rPr lang="en-US" sz="2800" b="1" baseline="30000"/>
              <a:t>+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K = 10</a:t>
            </a:r>
            <a:r>
              <a:rPr lang="en-US" sz="2800" b="1" baseline="30000"/>
              <a:t>25</a:t>
            </a:r>
            <a:r>
              <a:rPr lang="en-US" sz="2800" b="1"/>
              <a:t>,</a:t>
            </a:r>
            <a:r>
              <a:rPr lang="en-US" sz="2000" b="1"/>
              <a:t> </a:t>
            </a:r>
            <a:r>
              <a:rPr lang="ru-RU" sz="2400" b="1"/>
              <a:t>но аммиачный комплекс кинетически инертен и может быть выделен из растворов </a:t>
            </a:r>
            <a:br>
              <a:rPr lang="ru-RU" sz="2400" b="1"/>
            </a:br>
            <a:r>
              <a:rPr lang="ru-RU" sz="2400" b="1"/>
              <a:t>в концентрированной </a:t>
            </a:r>
            <a:r>
              <a:rPr lang="en-US" sz="2400" b="1"/>
              <a:t>HCl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Инертные и лабильные комплексы</a:t>
            </a:r>
          </a:p>
        </p:txBody>
      </p:sp>
      <p:pic>
        <p:nvPicPr>
          <p:cNvPr id="89091" name="Picture 4" descr="labile-ine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773238"/>
            <a:ext cx="6696075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Механизмы реакций замещения лигандов</a:t>
            </a:r>
          </a:p>
        </p:txBody>
      </p:sp>
      <p:pic>
        <p:nvPicPr>
          <p:cNvPr id="121859" name="Picture 4" descr="mechanism"/>
          <p:cNvPicPr>
            <a:picLocks noChangeAspect="1" noChangeArrowheads="1"/>
          </p:cNvPicPr>
          <p:nvPr/>
        </p:nvPicPr>
        <p:blipFill>
          <a:blip r:embed="rId2"/>
          <a:srcRect t="5800"/>
          <a:stretch>
            <a:fillRect/>
          </a:stretch>
        </p:blipFill>
        <p:spPr bwMode="auto">
          <a:xfrm>
            <a:off x="0" y="2130425"/>
            <a:ext cx="8964613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0" name="Text Box 5"/>
          <p:cNvSpPr txBox="1">
            <a:spLocks noChangeArrowheads="1"/>
          </p:cNvSpPr>
          <p:nvPr/>
        </p:nvSpPr>
        <p:spPr bwMode="auto">
          <a:xfrm>
            <a:off x="322263" y="5140325"/>
            <a:ext cx="84978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диссоциативный	     взаимного обмена	        ассоциативный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3919538" y="2981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27" name="Object 3"/>
          <p:cNvGraphicFramePr>
            <a:graphicFrameLocks noChangeAspect="1"/>
          </p:cNvGraphicFramePr>
          <p:nvPr/>
        </p:nvGraphicFramePr>
        <p:xfrm>
          <a:off x="990600" y="1371600"/>
          <a:ext cx="1304925" cy="895350"/>
        </p:xfrm>
        <a:graphic>
          <a:graphicData uri="http://schemas.openxmlformats.org/presentationml/2006/ole">
            <p:oleObj spid="_x0000_s129027" r:id="rId3" imgW="1306068" imgH="897636" progId="ChemDraw.Document.6.0">
              <p:embed/>
            </p:oleObj>
          </a:graphicData>
        </a:graphic>
      </p:graphicFrame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390525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29" name="Object 5"/>
          <p:cNvGraphicFramePr>
            <a:graphicFrameLocks noChangeAspect="1"/>
          </p:cNvGraphicFramePr>
          <p:nvPr/>
        </p:nvGraphicFramePr>
        <p:xfrm>
          <a:off x="3429000" y="1295400"/>
          <a:ext cx="1333500" cy="942975"/>
        </p:xfrm>
        <a:graphic>
          <a:graphicData uri="http://schemas.openxmlformats.org/presentationml/2006/ole">
            <p:oleObj spid="_x0000_s129029" r:id="rId4" imgW="1335024" imgH="944880" progId="ChemDraw.Document.6.0">
              <p:embed/>
            </p:oleObj>
          </a:graphicData>
        </a:graphic>
      </p:graphicFrame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392430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31" name="Object 7"/>
          <p:cNvGraphicFramePr>
            <a:graphicFrameLocks noChangeAspect="1"/>
          </p:cNvGraphicFramePr>
          <p:nvPr/>
        </p:nvGraphicFramePr>
        <p:xfrm>
          <a:off x="5867400" y="1371600"/>
          <a:ext cx="1295400" cy="866775"/>
        </p:xfrm>
        <a:graphic>
          <a:graphicData uri="http://schemas.openxmlformats.org/presentationml/2006/ole">
            <p:oleObj spid="_x0000_s129031" r:id="rId5" imgW="1290202" imgH="862670" progId="ChemDraw.Document.6.0">
              <p:embed/>
            </p:oleObj>
          </a:graphicData>
        </a:graphic>
      </p:graphicFrame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388620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33" name="Object 9"/>
          <p:cNvGraphicFramePr>
            <a:graphicFrameLocks noChangeAspect="1"/>
          </p:cNvGraphicFramePr>
          <p:nvPr/>
        </p:nvGraphicFramePr>
        <p:xfrm>
          <a:off x="5867400" y="2895600"/>
          <a:ext cx="1371600" cy="942975"/>
        </p:xfrm>
        <a:graphic>
          <a:graphicData uri="http://schemas.openxmlformats.org/presentationml/2006/ole">
            <p:oleObj spid="_x0000_s129033" r:id="rId6" imgW="1370076" imgH="944880" progId="ChemDraw.Document.6.0">
              <p:embed/>
            </p:oleObj>
          </a:graphicData>
        </a:graphic>
      </p:graphicFrame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3838575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35" name="Object 11"/>
          <p:cNvGraphicFramePr>
            <a:graphicFrameLocks noChangeAspect="1"/>
          </p:cNvGraphicFramePr>
          <p:nvPr/>
        </p:nvGraphicFramePr>
        <p:xfrm>
          <a:off x="3352800" y="2971800"/>
          <a:ext cx="1466850" cy="914400"/>
        </p:xfrm>
        <a:graphic>
          <a:graphicData uri="http://schemas.openxmlformats.org/presentationml/2006/ole">
            <p:oleObj spid="_x0000_s129035" r:id="rId7" imgW="1466088" imgH="915924" progId="ChemDraw.Document.6.0">
              <p:embed/>
            </p:oleObj>
          </a:graphicData>
        </a:graphic>
      </p:graphicFrame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38862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37" name="Object 13"/>
          <p:cNvGraphicFramePr>
            <a:graphicFrameLocks noChangeAspect="1"/>
          </p:cNvGraphicFramePr>
          <p:nvPr/>
        </p:nvGraphicFramePr>
        <p:xfrm>
          <a:off x="914400" y="2971800"/>
          <a:ext cx="1371600" cy="962025"/>
        </p:xfrm>
        <a:graphic>
          <a:graphicData uri="http://schemas.openxmlformats.org/presentationml/2006/ole">
            <p:oleObj spid="_x0000_s129037" r:id="rId8" imgW="1370076" imgH="963168" progId="ChemDraw.Document.6.0">
              <p:embed/>
            </p:oleObj>
          </a:graphicData>
        </a:graphic>
      </p:graphicFrame>
      <p:sp>
        <p:nvSpPr>
          <p:cNvPr id="129038" name="Rectangle 14"/>
          <p:cNvSpPr>
            <a:spLocks noChangeArrowheads="1"/>
          </p:cNvSpPr>
          <p:nvPr/>
        </p:nvSpPr>
        <p:spPr bwMode="auto">
          <a:xfrm>
            <a:off x="392430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129039" name="Object 15"/>
          <p:cNvGraphicFramePr>
            <a:graphicFrameLocks noChangeAspect="1"/>
          </p:cNvGraphicFramePr>
          <p:nvPr/>
        </p:nvGraphicFramePr>
        <p:xfrm>
          <a:off x="990600" y="4724400"/>
          <a:ext cx="1295400" cy="866775"/>
        </p:xfrm>
        <a:graphic>
          <a:graphicData uri="http://schemas.openxmlformats.org/presentationml/2006/ole">
            <p:oleObj spid="_x0000_s129039" r:id="rId9" imgW="1290202" imgH="862670" progId="ChemDraw.Document.6.0">
              <p:embed/>
            </p:oleObj>
          </a:graphicData>
        </a:graphic>
      </p:graphicFrame>
      <p:sp>
        <p:nvSpPr>
          <p:cNvPr id="129040" name="Line 16"/>
          <p:cNvSpPr>
            <a:spLocks noChangeShapeType="1"/>
          </p:cNvSpPr>
          <p:nvPr/>
        </p:nvSpPr>
        <p:spPr bwMode="auto">
          <a:xfrm>
            <a:off x="2286000" y="18288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1" name="Line 17"/>
          <p:cNvSpPr>
            <a:spLocks noChangeShapeType="1"/>
          </p:cNvSpPr>
          <p:nvPr/>
        </p:nvSpPr>
        <p:spPr bwMode="auto">
          <a:xfrm>
            <a:off x="4800600" y="18288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2" name="Line 18"/>
          <p:cNvSpPr>
            <a:spLocks noChangeShapeType="1"/>
          </p:cNvSpPr>
          <p:nvPr/>
        </p:nvSpPr>
        <p:spPr bwMode="auto">
          <a:xfrm>
            <a:off x="6477000" y="22860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3" name="Line 19"/>
          <p:cNvSpPr>
            <a:spLocks noChangeShapeType="1"/>
          </p:cNvSpPr>
          <p:nvPr/>
        </p:nvSpPr>
        <p:spPr bwMode="auto">
          <a:xfrm flipH="1">
            <a:off x="47244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4" name="Line 20"/>
          <p:cNvSpPr>
            <a:spLocks noChangeShapeType="1"/>
          </p:cNvSpPr>
          <p:nvPr/>
        </p:nvSpPr>
        <p:spPr bwMode="auto">
          <a:xfrm flipH="1">
            <a:off x="22860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5" name="Line 21"/>
          <p:cNvSpPr>
            <a:spLocks noChangeShapeType="1"/>
          </p:cNvSpPr>
          <p:nvPr/>
        </p:nvSpPr>
        <p:spPr bwMode="auto">
          <a:xfrm>
            <a:off x="1600200" y="4038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6" name="Line 22"/>
          <p:cNvSpPr>
            <a:spLocks noChangeShapeType="1"/>
          </p:cNvSpPr>
          <p:nvPr/>
        </p:nvSpPr>
        <p:spPr bwMode="auto">
          <a:xfrm>
            <a:off x="2438400" y="51054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9047" name="Text Box 23"/>
          <p:cNvSpPr txBox="1">
            <a:spLocks noChangeArrowheads="1"/>
          </p:cNvSpPr>
          <p:nvPr/>
        </p:nvSpPr>
        <p:spPr bwMode="auto">
          <a:xfrm>
            <a:off x="2362200" y="14478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+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48" name="Text Box 24"/>
          <p:cNvSpPr txBox="1">
            <a:spLocks noChangeArrowheads="1"/>
          </p:cNvSpPr>
          <p:nvPr/>
        </p:nvSpPr>
        <p:spPr bwMode="auto">
          <a:xfrm>
            <a:off x="4800600" y="14478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+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49" name="Text Box 25"/>
          <p:cNvSpPr txBox="1">
            <a:spLocks noChangeArrowheads="1"/>
          </p:cNvSpPr>
          <p:nvPr/>
        </p:nvSpPr>
        <p:spPr bwMode="auto">
          <a:xfrm>
            <a:off x="6553200" y="23622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+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50" name="Text Box 26"/>
          <p:cNvSpPr txBox="1">
            <a:spLocks noChangeArrowheads="1"/>
          </p:cNvSpPr>
          <p:nvPr/>
        </p:nvSpPr>
        <p:spPr bwMode="auto">
          <a:xfrm>
            <a:off x="4876800" y="30480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+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51" name="Text Box 27"/>
          <p:cNvSpPr txBox="1">
            <a:spLocks noChangeArrowheads="1"/>
          </p:cNvSpPr>
          <p:nvPr/>
        </p:nvSpPr>
        <p:spPr bwMode="auto">
          <a:xfrm>
            <a:off x="2438400" y="34290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-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52" name="Text Box 28"/>
          <p:cNvSpPr txBox="1">
            <a:spLocks noChangeArrowheads="1"/>
          </p:cNvSpPr>
          <p:nvPr/>
        </p:nvSpPr>
        <p:spPr bwMode="auto">
          <a:xfrm>
            <a:off x="990600" y="41148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-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53" name="Text Box 29"/>
          <p:cNvSpPr txBox="1">
            <a:spLocks noChangeArrowheads="1"/>
          </p:cNvSpPr>
          <p:nvPr/>
        </p:nvSpPr>
        <p:spPr bwMode="auto">
          <a:xfrm>
            <a:off x="2514600" y="51816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accent2"/>
                </a:solidFill>
                <a:latin typeface="Times New Roman" pitchFamily="18" charset="0"/>
              </a:rPr>
              <a:t>- NH</a:t>
            </a:r>
            <a:r>
              <a:rPr lang="en-US" sz="1400" b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endParaRPr lang="ru-RU" sz="1400" b="1" baseline="-250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29054" name="Text Box 30"/>
          <p:cNvSpPr txBox="1">
            <a:spLocks noChangeArrowheads="1"/>
          </p:cNvSpPr>
          <p:nvPr/>
        </p:nvSpPr>
        <p:spPr bwMode="auto">
          <a:xfrm>
            <a:off x="2362200" y="19050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-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55" name="Text Box 31"/>
          <p:cNvSpPr txBox="1">
            <a:spLocks noChangeArrowheads="1"/>
          </p:cNvSpPr>
          <p:nvPr/>
        </p:nvSpPr>
        <p:spPr bwMode="auto">
          <a:xfrm>
            <a:off x="4876800" y="19050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-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56" name="Text Box 32"/>
          <p:cNvSpPr txBox="1">
            <a:spLocks noChangeArrowheads="1"/>
          </p:cNvSpPr>
          <p:nvPr/>
        </p:nvSpPr>
        <p:spPr bwMode="auto">
          <a:xfrm>
            <a:off x="5867400" y="23622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-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57" name="Text Box 33"/>
          <p:cNvSpPr txBox="1">
            <a:spLocks noChangeArrowheads="1"/>
          </p:cNvSpPr>
          <p:nvPr/>
        </p:nvSpPr>
        <p:spPr bwMode="auto">
          <a:xfrm>
            <a:off x="4953000" y="35052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-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58" name="Text Box 34"/>
          <p:cNvSpPr txBox="1">
            <a:spLocks noChangeArrowheads="1"/>
          </p:cNvSpPr>
          <p:nvPr/>
        </p:nvSpPr>
        <p:spPr bwMode="auto">
          <a:xfrm>
            <a:off x="2590800" y="30480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+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59" name="Text Box 35"/>
          <p:cNvSpPr txBox="1">
            <a:spLocks noChangeArrowheads="1"/>
          </p:cNvSpPr>
          <p:nvPr/>
        </p:nvSpPr>
        <p:spPr bwMode="auto">
          <a:xfrm>
            <a:off x="1600200" y="41148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+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60" name="Text Box 36"/>
          <p:cNvSpPr txBox="1">
            <a:spLocks noChangeArrowheads="1"/>
          </p:cNvSpPr>
          <p:nvPr/>
        </p:nvSpPr>
        <p:spPr bwMode="auto">
          <a:xfrm>
            <a:off x="2514600" y="4724400"/>
            <a:ext cx="838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339933"/>
                </a:solidFill>
                <a:latin typeface="Times New Roman" pitchFamily="18" charset="0"/>
              </a:rPr>
              <a:t>+ Cl</a:t>
            </a:r>
            <a:r>
              <a:rPr lang="en-US" sz="1400" b="1" baseline="30000">
                <a:solidFill>
                  <a:srgbClr val="339933"/>
                </a:solidFill>
                <a:latin typeface="Times New Roman" pitchFamily="18" charset="0"/>
              </a:rPr>
              <a:t>-</a:t>
            </a:r>
            <a:endParaRPr lang="ru-RU" sz="1400" b="1" baseline="-25000">
              <a:solidFill>
                <a:srgbClr val="339933"/>
              </a:solidFill>
              <a:latin typeface="Times New Roman" pitchFamily="18" charset="0"/>
            </a:endParaRPr>
          </a:p>
        </p:txBody>
      </p:sp>
      <p:sp>
        <p:nvSpPr>
          <p:cNvPr id="129061" name="Text Box 37"/>
          <p:cNvSpPr txBox="1">
            <a:spLocks noChangeArrowheads="1"/>
          </p:cNvSpPr>
          <p:nvPr/>
        </p:nvSpPr>
        <p:spPr bwMode="auto">
          <a:xfrm>
            <a:off x="3505200" y="4800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…</a:t>
            </a:r>
          </a:p>
        </p:txBody>
      </p:sp>
      <p:sp>
        <p:nvSpPr>
          <p:cNvPr id="129062" name="Text Box 38"/>
          <p:cNvSpPr txBox="1">
            <a:spLocks noChangeArrowheads="1"/>
          </p:cNvSpPr>
          <p:nvPr/>
        </p:nvSpPr>
        <p:spPr bwMode="auto">
          <a:xfrm>
            <a:off x="0" y="6092825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/>
              <a:t>CN</a:t>
            </a:r>
            <a:r>
              <a:rPr lang="en-US" sz="3200" b="1" baseline="30000"/>
              <a:t>-</a:t>
            </a:r>
            <a:r>
              <a:rPr lang="en-US" sz="3200" b="1"/>
              <a:t> &gt; CO &gt; Thio</a:t>
            </a:r>
            <a:r>
              <a:rPr lang="ru-RU" sz="3200" b="1"/>
              <a:t> </a:t>
            </a:r>
            <a:r>
              <a:rPr lang="en-US" sz="3200" b="1"/>
              <a:t>&gt; I</a:t>
            </a:r>
            <a:r>
              <a:rPr lang="en-US" sz="3200" b="1" baseline="30000"/>
              <a:t>-</a:t>
            </a:r>
            <a:r>
              <a:rPr lang="en-US" sz="3200" b="1"/>
              <a:t> &gt;</a:t>
            </a:r>
            <a:r>
              <a:rPr lang="ru-RU" sz="3200" b="1"/>
              <a:t> </a:t>
            </a:r>
            <a:r>
              <a:rPr lang="en-US" sz="3200" b="1"/>
              <a:t>Br</a:t>
            </a:r>
            <a:r>
              <a:rPr lang="en-US" sz="3200" b="1" baseline="30000"/>
              <a:t>-</a:t>
            </a:r>
            <a:r>
              <a:rPr lang="ru-RU" sz="3200" b="1" baseline="30000"/>
              <a:t>  </a:t>
            </a:r>
            <a:r>
              <a:rPr lang="en-US" sz="3200" b="1"/>
              <a:t>&gt;</a:t>
            </a:r>
            <a:r>
              <a:rPr lang="ru-RU" sz="3200" b="1"/>
              <a:t> </a:t>
            </a:r>
            <a:r>
              <a:rPr lang="en-US" sz="3200" b="1"/>
              <a:t>Cl</a:t>
            </a:r>
            <a:r>
              <a:rPr lang="en-US" sz="3200" b="1" baseline="30000"/>
              <a:t>-</a:t>
            </a:r>
            <a:r>
              <a:rPr lang="ru-RU" sz="3200" b="1" baseline="30000"/>
              <a:t>  </a:t>
            </a:r>
            <a:r>
              <a:rPr lang="en-US" sz="3200" b="1"/>
              <a:t>&gt;</a:t>
            </a:r>
            <a:r>
              <a:rPr lang="ru-RU" sz="3200" b="1"/>
              <a:t> </a:t>
            </a:r>
            <a:r>
              <a:rPr lang="en-US" sz="3200" b="1"/>
              <a:t>NH</a:t>
            </a:r>
            <a:r>
              <a:rPr lang="en-US" sz="3200" b="1" baseline="-25000"/>
              <a:t>3</a:t>
            </a:r>
            <a:r>
              <a:rPr lang="ru-RU" sz="3200" b="1" baseline="-25000"/>
              <a:t> </a:t>
            </a:r>
            <a:r>
              <a:rPr lang="en-US" sz="3200" b="1"/>
              <a:t>&gt;</a:t>
            </a:r>
            <a:r>
              <a:rPr lang="ru-RU" sz="3200" b="1"/>
              <a:t> </a:t>
            </a:r>
            <a:r>
              <a:rPr lang="en-US" sz="3200" b="1"/>
              <a:t>H</a:t>
            </a:r>
            <a:r>
              <a:rPr lang="en-US" sz="3200" b="1" baseline="-25000"/>
              <a:t>2</a:t>
            </a:r>
            <a:r>
              <a:rPr lang="en-US" sz="3200" b="1"/>
              <a:t>O</a:t>
            </a:r>
            <a:endParaRPr lang="ru-RU" sz="3200" b="1"/>
          </a:p>
        </p:txBody>
      </p:sp>
      <p:sp>
        <p:nvSpPr>
          <p:cNvPr id="129063" name="Text Box 39"/>
          <p:cNvSpPr txBox="1">
            <a:spLocks noChangeArrowheads="1"/>
          </p:cNvSpPr>
          <p:nvPr/>
        </p:nvSpPr>
        <p:spPr bwMode="auto">
          <a:xfrm>
            <a:off x="611188" y="188913"/>
            <a:ext cx="8064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Транс-влияние</a:t>
            </a:r>
          </a:p>
        </p:txBody>
      </p:sp>
      <p:sp>
        <p:nvSpPr>
          <p:cNvPr id="129064" name="Text Box 40"/>
          <p:cNvSpPr txBox="1">
            <a:spLocks noChangeArrowheads="1"/>
          </p:cNvSpPr>
          <p:nvPr/>
        </p:nvSpPr>
        <p:spPr bwMode="auto">
          <a:xfrm>
            <a:off x="4284663" y="3933825"/>
            <a:ext cx="4824412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Н. С. Курнаков, Л. А. Чугаев, </a:t>
            </a:r>
            <a:br>
              <a:rPr lang="ru-RU" sz="2100" b="1"/>
            </a:br>
            <a:r>
              <a:rPr lang="ru-RU" sz="2100" b="1" u="sng"/>
              <a:t>И. И. Черняев</a:t>
            </a:r>
          </a:p>
          <a:p>
            <a:endParaRPr lang="en-US" sz="1200" b="1"/>
          </a:p>
          <a:p>
            <a:r>
              <a:rPr lang="ru-RU" sz="2100" b="1"/>
              <a:t>В квадратных комплексах </a:t>
            </a:r>
            <a:r>
              <a:rPr lang="en-US" sz="2100" b="1"/>
              <a:t>Pt(II) </a:t>
            </a:r>
            <a:r>
              <a:rPr lang="ru-RU" sz="2100" b="1"/>
              <a:t>некоторые лиганды облегчают замещение других лигандов, находящихся в транс-положении:</a:t>
            </a:r>
            <a:endParaRPr lang="ru-RU" sz="2100"/>
          </a:p>
        </p:txBody>
      </p:sp>
      <p:sp>
        <p:nvSpPr>
          <p:cNvPr id="129065" name="Text Box 41"/>
          <p:cNvSpPr txBox="1">
            <a:spLocks noChangeArrowheads="1"/>
          </p:cNvSpPr>
          <p:nvPr/>
        </p:nvSpPr>
        <p:spPr bwMode="auto">
          <a:xfrm>
            <a:off x="7648575" y="-7938"/>
            <a:ext cx="1495425" cy="58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 i="1"/>
              <a:t>Глинка, стр. 377-378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1331913" y="333375"/>
            <a:ext cx="68405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Bookman Old Style" pitchFamily="18" charset="0"/>
              </a:rPr>
              <a:t>Химическую связь в комплексных соединениях описывают методами: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1023938" y="1714500"/>
            <a:ext cx="7148512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5738" indent="-185738">
              <a:buFontTx/>
              <a:buChar char="•"/>
            </a:pPr>
            <a:r>
              <a:rPr lang="ru-RU" sz="3600">
                <a:solidFill>
                  <a:srgbClr val="0000FF"/>
                </a:solidFill>
              </a:rPr>
              <a:t>Валентных связей</a:t>
            </a:r>
          </a:p>
          <a:p>
            <a:pPr marL="185738" indent="-185738">
              <a:buFontTx/>
              <a:buChar char="•"/>
            </a:pPr>
            <a:endParaRPr lang="ru-RU" sz="3600">
              <a:solidFill>
                <a:srgbClr val="0000FF"/>
              </a:solidFill>
            </a:endParaRPr>
          </a:p>
          <a:p>
            <a:pPr marL="185738" indent="-185738">
              <a:buFontTx/>
              <a:buChar char="•"/>
            </a:pPr>
            <a:r>
              <a:rPr lang="ru-RU" sz="3600">
                <a:solidFill>
                  <a:srgbClr val="006600"/>
                </a:solidFill>
              </a:rPr>
              <a:t>Теории кристаллического поля</a:t>
            </a:r>
          </a:p>
          <a:p>
            <a:pPr marL="185738" indent="-185738">
              <a:buFontTx/>
              <a:buChar char="•"/>
            </a:pPr>
            <a:endParaRPr lang="ru-RU" sz="3600">
              <a:solidFill>
                <a:srgbClr val="006600"/>
              </a:solidFill>
            </a:endParaRPr>
          </a:p>
          <a:p>
            <a:pPr marL="185738" indent="-185738">
              <a:buFontTx/>
              <a:buChar char="•"/>
            </a:pPr>
            <a:r>
              <a:rPr lang="ru-RU" sz="3600">
                <a:solidFill>
                  <a:srgbClr val="660066"/>
                </a:solidFill>
              </a:rPr>
              <a:t>Молекулярных орбиталей (теория поля лигандов)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41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250825" y="2438400"/>
          <a:ext cx="8713788" cy="4446588"/>
        </p:xfrm>
        <a:graphic>
          <a:graphicData uri="http://schemas.openxmlformats.org/presentationml/2006/ole">
            <p:oleObj spid="_x0000_s116741" name="Image" r:id="rId3" imgW="4956058" imgH="2528321" progId="Photoshop.Image.9">
              <p:embed/>
            </p:oleObj>
          </a:graphicData>
        </a:graphic>
      </p:graphicFrame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77875"/>
          </a:xfrm>
        </p:spPr>
        <p:txBody>
          <a:bodyPr/>
          <a:lstStyle/>
          <a:p>
            <a:r>
              <a:rPr lang="ru-RU" sz="4000">
                <a:solidFill>
                  <a:srgbClr val="0000FF"/>
                </a:solidFill>
              </a:rPr>
              <a:t>Метод валентных связей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1075"/>
            <a:ext cx="8218487" cy="1323975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ru-RU" sz="2400" i="1">
                <a:latin typeface="Times New Roman" pitchFamily="18" charset="0"/>
              </a:rPr>
              <a:t>Связь в комплексном соединении ковалентна и осуществляется по </a:t>
            </a:r>
            <a:r>
              <a:rPr lang="ru-RU" sz="2400" b="1" i="1">
                <a:latin typeface="Times New Roman" pitchFamily="18" charset="0"/>
              </a:rPr>
              <a:t>донорно-акцепторному механизму</a:t>
            </a:r>
            <a:r>
              <a:rPr lang="ru-RU" sz="2400" i="1">
                <a:latin typeface="Times New Roman" pitchFamily="18" charset="0"/>
              </a:rPr>
              <a:t> за счет перекрывания вакантных орбиталей ц.а. и заполненных орбиталей лиганда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7199313" y="2133600"/>
            <a:ext cx="1944687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660066"/>
                </a:solidFill>
                <a:latin typeface="Times New Roman" pitchFamily="18" charset="0"/>
              </a:rPr>
              <a:t>Третьяков, с. 192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62" name="Group 2"/>
          <p:cNvGraphicFramePr>
            <a:graphicFrameLocks noGrp="1"/>
          </p:cNvGraphicFramePr>
          <p:nvPr/>
        </p:nvGraphicFramePr>
        <p:xfrm>
          <a:off x="539750" y="1268413"/>
          <a:ext cx="8280400" cy="5237164"/>
        </p:xfrm>
        <a:graphic>
          <a:graphicData uri="http://schemas.openxmlformats.org/drawingml/2006/table">
            <a:tbl>
              <a:tblPr/>
              <a:tblGrid>
                <a:gridCol w="1676400"/>
                <a:gridCol w="1006475"/>
                <a:gridCol w="1165225"/>
                <a:gridCol w="4432300"/>
              </a:tblGrid>
              <a:tr h="6477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Загадка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Разгадка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Формула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ионов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ионов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+ 4Cl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Cl]Cl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]Cl = 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Cl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25C"/>
                    </a:solidFill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Pt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    не диссоциирует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KCl·PtCl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·NH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 = [Pt(NH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K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KCl·PtCl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[PtCl</a:t>
                      </a:r>
                      <a:r>
                        <a:rPr kumimoji="0" lang="en-US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+ 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sp>
        <p:nvSpPr>
          <p:cNvPr id="143411" name="WordArt 51"/>
          <p:cNvSpPr>
            <a:spLocks noChangeArrowheads="1" noChangeShapeType="1" noTextEdit="1"/>
          </p:cNvSpPr>
          <p:nvPr/>
        </p:nvSpPr>
        <p:spPr bwMode="auto">
          <a:xfrm>
            <a:off x="2051050" y="188913"/>
            <a:ext cx="4681538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Теория Вернера</a:t>
            </a:r>
          </a:p>
        </p:txBody>
      </p:sp>
      <p:pic>
        <p:nvPicPr>
          <p:cNvPr id="143412" name="Picture 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1268413"/>
            <a:ext cx="47879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13" name="Rectangle 53"/>
          <p:cNvSpPr>
            <a:spLocks noChangeArrowheads="1"/>
          </p:cNvSpPr>
          <p:nvPr/>
        </p:nvSpPr>
        <p:spPr bwMode="auto">
          <a:xfrm>
            <a:off x="4356100" y="4724400"/>
            <a:ext cx="4787900" cy="1800225"/>
          </a:xfrm>
          <a:prstGeom prst="rect">
            <a:avLst/>
          </a:prstGeom>
          <a:solidFill>
            <a:srgbClr val="FFFFC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3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43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35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331913" y="-25400"/>
            <a:ext cx="677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В применении к комплексным соединениям – Л. Полинг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95288" y="3860800"/>
            <a:ext cx="7899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3366CC"/>
                </a:solidFill>
              </a:rPr>
              <a:t>диамагнитный</a:t>
            </a:r>
            <a:r>
              <a:rPr lang="en-US" sz="2400" b="1">
                <a:solidFill>
                  <a:srgbClr val="3366CC"/>
                </a:solidFill>
              </a:rPr>
              <a:t>			</a:t>
            </a:r>
            <a:r>
              <a:rPr lang="ru-RU" sz="2400" b="1">
                <a:solidFill>
                  <a:srgbClr val="3366CC"/>
                </a:solidFill>
              </a:rPr>
              <a:t>внутриорбитальный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95288" y="6165850"/>
            <a:ext cx="79851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C0000"/>
                </a:solidFill>
              </a:rPr>
              <a:t>парамагнитный			внешнеорбитальный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84213" y="188913"/>
            <a:ext cx="804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00"/>
                </a:solidFill>
              </a:rPr>
              <a:t>Строение ионов </a:t>
            </a:r>
            <a:r>
              <a:rPr lang="en-US" sz="2400" b="1">
                <a:solidFill>
                  <a:srgbClr val="006600"/>
                </a:solidFill>
              </a:rPr>
              <a:t>[Co(NH</a:t>
            </a:r>
            <a:r>
              <a:rPr lang="en-US" sz="2400" b="1" baseline="-25000">
                <a:solidFill>
                  <a:srgbClr val="006600"/>
                </a:solidFill>
              </a:rPr>
              <a:t>3</a:t>
            </a:r>
            <a:r>
              <a:rPr lang="en-US" sz="2400" b="1">
                <a:solidFill>
                  <a:srgbClr val="006600"/>
                </a:solidFill>
              </a:rPr>
              <a:t>)</a:t>
            </a:r>
            <a:r>
              <a:rPr lang="en-US" sz="2400" b="1" baseline="-25000">
                <a:solidFill>
                  <a:srgbClr val="006600"/>
                </a:solidFill>
              </a:rPr>
              <a:t>6</a:t>
            </a:r>
            <a:r>
              <a:rPr lang="en-US" sz="2400" b="1">
                <a:solidFill>
                  <a:srgbClr val="006600"/>
                </a:solidFill>
              </a:rPr>
              <a:t>]</a:t>
            </a:r>
            <a:r>
              <a:rPr lang="en-US" sz="2400" b="1" baseline="30000">
                <a:solidFill>
                  <a:srgbClr val="006600"/>
                </a:solidFill>
              </a:rPr>
              <a:t>3+</a:t>
            </a:r>
            <a:r>
              <a:rPr lang="en-US" sz="2400" b="1">
                <a:solidFill>
                  <a:srgbClr val="006600"/>
                </a:solidFill>
              </a:rPr>
              <a:t> </a:t>
            </a:r>
            <a:r>
              <a:rPr lang="ru-RU" sz="2400" b="1">
                <a:solidFill>
                  <a:srgbClr val="006600"/>
                </a:solidFill>
              </a:rPr>
              <a:t>и</a:t>
            </a:r>
            <a:r>
              <a:rPr lang="en-US" sz="2400" b="1">
                <a:solidFill>
                  <a:srgbClr val="006600"/>
                </a:solidFill>
              </a:rPr>
              <a:t> [CoF</a:t>
            </a:r>
            <a:r>
              <a:rPr lang="en-US" sz="2400" b="1" baseline="-25000">
                <a:solidFill>
                  <a:srgbClr val="006600"/>
                </a:solidFill>
              </a:rPr>
              <a:t>6</a:t>
            </a:r>
            <a:r>
              <a:rPr lang="en-US" sz="2400" b="1">
                <a:solidFill>
                  <a:srgbClr val="006600"/>
                </a:solidFill>
              </a:rPr>
              <a:t>]</a:t>
            </a:r>
            <a:r>
              <a:rPr lang="en-US" sz="2400" b="1" baseline="30000">
                <a:solidFill>
                  <a:srgbClr val="006600"/>
                </a:solidFill>
              </a:rPr>
              <a:t>3-</a:t>
            </a:r>
            <a:r>
              <a:rPr lang="ru-RU" sz="2400" b="1">
                <a:solidFill>
                  <a:srgbClr val="006600"/>
                </a:solidFill>
              </a:rPr>
              <a:t> по методу ВС</a:t>
            </a:r>
          </a:p>
        </p:txBody>
      </p:sp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96975"/>
            <a:ext cx="40671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9161" name="Group 9"/>
          <p:cNvGrpSpPr>
            <a:grpSpLocks/>
          </p:cNvGrpSpPr>
          <p:nvPr/>
        </p:nvGrpSpPr>
        <p:grpSpPr bwMode="auto">
          <a:xfrm>
            <a:off x="4859338" y="1196975"/>
            <a:ext cx="3981450" cy="673100"/>
            <a:chOff x="3094" y="618"/>
            <a:chExt cx="2508" cy="424"/>
          </a:xfrm>
        </p:grpSpPr>
        <p:pic>
          <p:nvPicPr>
            <p:cNvPr id="49162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15" y="618"/>
              <a:ext cx="2087" cy="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163" name="Text Box 11"/>
            <p:cNvSpPr txBox="1">
              <a:spLocks noChangeArrowheads="1"/>
            </p:cNvSpPr>
            <p:nvPr/>
          </p:nvSpPr>
          <p:spPr bwMode="auto">
            <a:xfrm>
              <a:off x="3094" y="795"/>
              <a:ext cx="40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Co</a:t>
              </a:r>
              <a:r>
                <a:rPr lang="en-US" baseline="30000"/>
                <a:t>3+</a:t>
              </a:r>
              <a:endParaRPr lang="ru-RU" baseline="30000"/>
            </a:p>
          </p:txBody>
        </p:sp>
      </p:grpSp>
      <p:pic>
        <p:nvPicPr>
          <p:cNvPr id="49164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2420938"/>
            <a:ext cx="6265862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4687888"/>
            <a:ext cx="7272338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/>
      <p:bldP spid="4915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6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981075"/>
            <a:ext cx="65532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5966" name="Text Box 14"/>
          <p:cNvSpPr txBox="1">
            <a:spLocks noChangeArrowheads="1"/>
          </p:cNvSpPr>
          <p:nvPr/>
        </p:nvSpPr>
        <p:spPr bwMode="auto">
          <a:xfrm>
            <a:off x="684213" y="188913"/>
            <a:ext cx="7205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6600"/>
                </a:solidFill>
              </a:rPr>
              <a:t>Строение комплексов никеля</a:t>
            </a:r>
            <a:r>
              <a:rPr lang="en-US" sz="2400" b="1">
                <a:solidFill>
                  <a:srgbClr val="006600"/>
                </a:solidFill>
              </a:rPr>
              <a:t>(II)</a:t>
            </a:r>
            <a:r>
              <a:rPr lang="ru-RU" sz="2400" b="1">
                <a:solidFill>
                  <a:srgbClr val="006600"/>
                </a:solidFill>
              </a:rPr>
              <a:t> по методу ВС</a:t>
            </a:r>
          </a:p>
        </p:txBody>
      </p:sp>
      <p:sp>
        <p:nvSpPr>
          <p:cNvPr id="125967" name="Text Box 15"/>
          <p:cNvSpPr txBox="1">
            <a:spLocks noChangeArrowheads="1"/>
          </p:cNvSpPr>
          <p:nvPr/>
        </p:nvSpPr>
        <p:spPr bwMode="auto">
          <a:xfrm>
            <a:off x="379413" y="2205038"/>
            <a:ext cx="7793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3366CC"/>
                </a:solidFill>
              </a:rPr>
              <a:t>диамагнитный					квадрат</a:t>
            </a:r>
          </a:p>
        </p:txBody>
      </p:sp>
      <p:pic>
        <p:nvPicPr>
          <p:cNvPr id="125969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5589588"/>
            <a:ext cx="54006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970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4964113"/>
            <a:ext cx="5113337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5972" name="Group 20"/>
          <p:cNvGrpSpPr>
            <a:grpSpLocks/>
          </p:cNvGrpSpPr>
          <p:nvPr/>
        </p:nvGrpSpPr>
        <p:grpSpPr bwMode="auto">
          <a:xfrm>
            <a:off x="1547813" y="2997200"/>
            <a:ext cx="6551612" cy="1619250"/>
            <a:chOff x="975" y="1888"/>
            <a:chExt cx="4127" cy="1020"/>
          </a:xfrm>
        </p:grpSpPr>
        <p:pic>
          <p:nvPicPr>
            <p:cNvPr id="125963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75" y="1888"/>
              <a:ext cx="4127" cy="1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5971" name="Text Box 19"/>
            <p:cNvSpPr txBox="1">
              <a:spLocks noChangeArrowheads="1"/>
            </p:cNvSpPr>
            <p:nvPr/>
          </p:nvSpPr>
          <p:spPr bwMode="auto">
            <a:xfrm>
              <a:off x="1020" y="2341"/>
              <a:ext cx="841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</a:rPr>
                <a:t>[NiCl</a:t>
              </a:r>
              <a:r>
                <a:rPr lang="en-US" sz="2400" baseline="-25000">
                  <a:latin typeface="Times New Roman" pitchFamily="18" charset="0"/>
                </a:rPr>
                <a:t>4</a:t>
              </a:r>
              <a:r>
                <a:rPr lang="en-US" sz="2400">
                  <a:latin typeface="Times New Roman" pitchFamily="18" charset="0"/>
                </a:rPr>
                <a:t>]</a:t>
              </a:r>
              <a:r>
                <a:rPr lang="en-US" sz="2400" baseline="30000">
                  <a:latin typeface="Times New Roman" pitchFamily="18" charset="0"/>
                </a:rPr>
                <a:t>2-</a:t>
              </a:r>
              <a:r>
                <a:rPr lang="en-US" sz="2400">
                  <a:latin typeface="Times New Roman" pitchFamily="18" charset="0"/>
                </a:rPr>
                <a:t>:</a:t>
              </a:r>
              <a:endParaRPr lang="ru-RU" sz="2400">
                <a:latin typeface="Times New Roman" pitchFamily="18" charset="0"/>
              </a:endParaRPr>
            </a:p>
          </p:txBody>
        </p:sp>
      </p:grp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250825" y="4365625"/>
            <a:ext cx="795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C0000"/>
                </a:solidFill>
              </a:rPr>
              <a:t>парамагнитный					тетраэдр</a:t>
            </a:r>
          </a:p>
        </p:txBody>
      </p:sp>
      <p:sp>
        <p:nvSpPr>
          <p:cNvPr id="125973" name="Text Box 21"/>
          <p:cNvSpPr txBox="1">
            <a:spLocks noChangeArrowheads="1"/>
          </p:cNvSpPr>
          <p:nvPr/>
        </p:nvSpPr>
        <p:spPr bwMode="auto">
          <a:xfrm>
            <a:off x="431800" y="6400800"/>
            <a:ext cx="795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</a:rPr>
              <a:t>диамагнитный					тетраэдр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5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59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5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5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5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7" grpId="0"/>
      <p:bldP spid="125968" grpId="1"/>
      <p:bldP spid="12597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Карбонилы металлов</a:t>
            </a:r>
          </a:p>
        </p:txBody>
      </p:sp>
      <p:pic>
        <p:nvPicPr>
          <p:cNvPr id="128003" name="Picture 3" descr="Fe(CO)5"/>
          <p:cNvPicPr>
            <a:picLocks noChangeAspect="1" noChangeArrowheads="1"/>
          </p:cNvPicPr>
          <p:nvPr/>
        </p:nvPicPr>
        <p:blipFill>
          <a:blip r:embed="rId2"/>
          <a:srcRect l="15683" t="5952" r="13942" b="7918"/>
          <a:stretch>
            <a:fillRect/>
          </a:stretch>
        </p:blipFill>
        <p:spPr bwMode="auto">
          <a:xfrm>
            <a:off x="3851275" y="2060575"/>
            <a:ext cx="1944688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4" name="Picture 4" descr="Ni(CO)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588125" y="2133600"/>
            <a:ext cx="2178050" cy="2120900"/>
          </a:xfrm>
          <a:noFill/>
        </p:spPr>
      </p:pic>
      <p:pic>
        <p:nvPicPr>
          <p:cNvPr id="128005" name="Picture 5" descr="Cr(CO)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989138"/>
            <a:ext cx="2490787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8713787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Правило 18 электронов</a:t>
            </a:r>
            <a:r>
              <a:rPr lang="en-US" sz="2400" b="1"/>
              <a:t>: s</a:t>
            </a:r>
            <a:r>
              <a:rPr lang="en-US" sz="2400" b="1" baseline="30000"/>
              <a:t>2</a:t>
            </a:r>
            <a:r>
              <a:rPr lang="en-US" sz="2400" b="1"/>
              <a:t>p</a:t>
            </a:r>
            <a:r>
              <a:rPr lang="en-US" sz="2400" b="1" baseline="30000"/>
              <a:t>6</a:t>
            </a:r>
            <a:r>
              <a:rPr lang="en-US" sz="2400" b="1"/>
              <a:t>d</a:t>
            </a:r>
            <a:r>
              <a:rPr lang="en-US" sz="2400" b="1" baseline="30000"/>
              <a:t>10</a:t>
            </a:r>
            <a:r>
              <a:rPr lang="en-US" sz="2400" b="1"/>
              <a:t> </a:t>
            </a:r>
            <a:r>
              <a:rPr lang="en-US" sz="2400" b="1">
                <a:sym typeface="Symbol" pitchFamily="18" charset="2"/>
              </a:rPr>
              <a:t></a:t>
            </a:r>
            <a:r>
              <a:rPr lang="en-US" sz="2400" b="1"/>
              <a:t> 2 + 6 + 10 = 18</a:t>
            </a:r>
            <a:endParaRPr lang="ru-RU" sz="2400" b="1"/>
          </a:p>
          <a:p>
            <a:pPr>
              <a:spcBef>
                <a:spcPct val="50000"/>
              </a:spcBef>
            </a:pPr>
            <a:r>
              <a:rPr lang="en-US" sz="2400" b="1"/>
              <a:t>[Cr(CO)</a:t>
            </a:r>
            <a:r>
              <a:rPr lang="en-US" sz="2400" b="1" baseline="-25000"/>
              <a:t>6</a:t>
            </a:r>
            <a:r>
              <a:rPr lang="en-US" sz="2400" b="1"/>
              <a:t>]: </a:t>
            </a:r>
            <a:r>
              <a:rPr lang="ru-RU" sz="2400" b="1"/>
              <a:t> </a:t>
            </a:r>
            <a:r>
              <a:rPr lang="en-US" sz="2400" b="1"/>
              <a:t>6</a:t>
            </a:r>
            <a:r>
              <a:rPr lang="ru-RU" sz="2400" b="1"/>
              <a:t> </a:t>
            </a:r>
            <a:r>
              <a:rPr lang="en-US" sz="2400" b="1"/>
              <a:t>+</a:t>
            </a:r>
            <a:r>
              <a:rPr lang="ru-RU" sz="2400" b="1"/>
              <a:t> </a:t>
            </a:r>
            <a:r>
              <a:rPr lang="en-US" sz="2400" b="1"/>
              <a:t>2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6 = 18</a:t>
            </a:r>
            <a:r>
              <a:rPr lang="ru-RU" sz="2400" b="1"/>
              <a:t>;</a:t>
            </a:r>
            <a:endParaRPr lang="en-US" sz="2400" b="1"/>
          </a:p>
          <a:p>
            <a:pPr>
              <a:spcBef>
                <a:spcPct val="50000"/>
              </a:spcBef>
            </a:pPr>
            <a:r>
              <a:rPr lang="en-US" sz="2400" b="1"/>
              <a:t>[Fe(CO)</a:t>
            </a:r>
            <a:r>
              <a:rPr lang="en-US" sz="2400" b="1" baseline="-25000"/>
              <a:t>5</a:t>
            </a:r>
            <a:r>
              <a:rPr lang="en-US" sz="2400" b="1"/>
              <a:t>]:  8</a:t>
            </a:r>
            <a:r>
              <a:rPr lang="ru-RU" sz="2400" b="1"/>
              <a:t> </a:t>
            </a:r>
            <a:r>
              <a:rPr lang="en-US" sz="2400" b="1"/>
              <a:t>+</a:t>
            </a:r>
            <a:r>
              <a:rPr lang="ru-RU" sz="2400" b="1"/>
              <a:t> </a:t>
            </a:r>
            <a:r>
              <a:rPr lang="en-US" sz="2400" b="1"/>
              <a:t>2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5 = 18</a:t>
            </a:r>
            <a:r>
              <a:rPr lang="ru-RU" sz="2400" b="1"/>
              <a:t>;</a:t>
            </a:r>
            <a:endParaRPr lang="en-US" sz="2400" b="1"/>
          </a:p>
          <a:p>
            <a:pPr>
              <a:spcBef>
                <a:spcPct val="50000"/>
              </a:spcBef>
            </a:pPr>
            <a:r>
              <a:rPr lang="en-US" sz="2400" b="1"/>
              <a:t>[Ni(CO)</a:t>
            </a:r>
            <a:r>
              <a:rPr lang="en-US" sz="2400" b="1" baseline="-25000"/>
              <a:t>4</a:t>
            </a:r>
            <a:r>
              <a:rPr lang="en-US" sz="2400" b="1"/>
              <a:t>]: 10</a:t>
            </a:r>
            <a:r>
              <a:rPr lang="ru-RU" sz="2400" b="1"/>
              <a:t> </a:t>
            </a:r>
            <a:r>
              <a:rPr lang="en-US" sz="2400" b="1"/>
              <a:t>+</a:t>
            </a:r>
            <a:r>
              <a:rPr lang="ru-RU" sz="2400" b="1"/>
              <a:t> </a:t>
            </a:r>
            <a:r>
              <a:rPr lang="en-US" sz="2400" b="1"/>
              <a:t>2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4 = 18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79388" y="1268413"/>
            <a:ext cx="849788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</a:rPr>
              <a:t>- Описывает геометрическое строение известных комплексов.</a:t>
            </a:r>
          </a:p>
          <a:p>
            <a:r>
              <a:rPr lang="ru-RU" sz="2400">
                <a:latin typeface="Times New Roman" pitchFamily="18" charset="0"/>
              </a:rPr>
              <a:t>- Описывает, как связана геометрия комплекса с его магнитными свойствами, но не объясняет, почему они такие. </a:t>
            </a:r>
          </a:p>
          <a:p>
            <a:endParaRPr lang="ru-RU" sz="2400">
              <a:latin typeface="Times New Roman" pitchFamily="18" charset="0"/>
            </a:endParaRPr>
          </a:p>
          <a:p>
            <a:r>
              <a:rPr lang="ru-RU" sz="2400">
                <a:latin typeface="Times New Roman" pitchFamily="18" charset="0"/>
              </a:rPr>
              <a:t>Кроме того, МВС: 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250825" y="3357563"/>
            <a:ext cx="853281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имеет предсказательной силы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дает оценки предпочтительности того или иного варианта заполнения электронных оболочек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объясняет различную окраску комплексных соединений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объясняет различия в устойчивости комплексов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учитывает </a:t>
            </a:r>
            <a:r>
              <a:rPr lang="el-GR" sz="2400">
                <a:solidFill>
                  <a:srgbClr val="0000FF"/>
                </a:solidFill>
                <a:cs typeface="Arial" charset="0"/>
              </a:rPr>
              <a:t>π</a:t>
            </a:r>
            <a:r>
              <a:rPr lang="ru-RU" sz="2400">
                <a:solidFill>
                  <a:srgbClr val="0000FF"/>
                </a:solidFill>
              </a:rPr>
              <a:t>–связывания</a:t>
            </a:r>
          </a:p>
          <a:p>
            <a:pPr marL="342900" indent="-342900">
              <a:buFontTx/>
              <a:buAutoNum type="arabicPeriod"/>
            </a:pPr>
            <a:r>
              <a:rPr lang="ru-RU" sz="2400">
                <a:solidFill>
                  <a:srgbClr val="0000FF"/>
                </a:solidFill>
              </a:rPr>
              <a:t>Не имеет энергетических характеристик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2051050" y="0"/>
            <a:ext cx="4552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>
                <a:solidFill>
                  <a:srgbClr val="CC0000"/>
                </a:solidFill>
              </a:rPr>
              <a:t>Ограничения МВС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79388" y="692150"/>
            <a:ext cx="1200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МВС: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4000">
                <a:solidFill>
                  <a:srgbClr val="006600"/>
                </a:solidFill>
              </a:rPr>
              <a:t>Теория кристаллического поля</a:t>
            </a:r>
          </a:p>
        </p:txBody>
      </p:sp>
      <p:pic>
        <p:nvPicPr>
          <p:cNvPr id="11776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052513"/>
            <a:ext cx="7289800" cy="4525962"/>
          </a:xfrm>
          <a:noFill/>
          <a:ln/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3">
            <a:lum bright="-42000" contrast="60000"/>
          </a:blip>
          <a:srcRect/>
          <a:stretch>
            <a:fillRect/>
          </a:stretch>
        </p:blipFill>
        <p:spPr bwMode="auto">
          <a:xfrm>
            <a:off x="1116013" y="6018213"/>
            <a:ext cx="687228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172450" cy="633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14350"/>
            <a:ext cx="8280400" cy="588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8713787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Октаэдрические комплексы</a:t>
            </a:r>
          </a:p>
        </p:txBody>
      </p:sp>
      <p:pic>
        <p:nvPicPr>
          <p:cNvPr id="100355" name="Picture 3" descr="orbitals_oktahedron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628775"/>
            <a:ext cx="4210050" cy="4525963"/>
          </a:xfrm>
          <a:noFill/>
        </p:spPr>
      </p:pic>
      <p:pic>
        <p:nvPicPr>
          <p:cNvPr id="100356" name="Picture 4" descr="rasheplenie_o"/>
          <p:cNvPicPr>
            <a:picLocks noChangeAspect="1" noChangeArrowheads="1"/>
          </p:cNvPicPr>
          <p:nvPr/>
        </p:nvPicPr>
        <p:blipFill>
          <a:blip r:embed="rId3"/>
          <a:srcRect t="11749" r="6572"/>
          <a:stretch>
            <a:fillRect/>
          </a:stretch>
        </p:blipFill>
        <p:spPr bwMode="auto">
          <a:xfrm>
            <a:off x="4787900" y="2205038"/>
            <a:ext cx="35464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4716463" y="1557338"/>
            <a:ext cx="172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Сферическое окружение </a:t>
            </a: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auto">
          <a:xfrm>
            <a:off x="6732588" y="1484313"/>
            <a:ext cx="223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Октаэдрическое окружение </a:t>
            </a:r>
          </a:p>
        </p:txBody>
      </p:sp>
      <p:sp>
        <p:nvSpPr>
          <p:cNvPr id="100359" name="Text Box 7"/>
          <p:cNvSpPr txBox="1">
            <a:spLocks noChangeArrowheads="1"/>
          </p:cNvSpPr>
          <p:nvPr/>
        </p:nvSpPr>
        <p:spPr bwMode="auto">
          <a:xfrm>
            <a:off x="8316913" y="2420938"/>
            <a:ext cx="8270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e</a:t>
            </a:r>
            <a:r>
              <a:rPr lang="en-US" sz="3200" b="1" baseline="-25000"/>
              <a:t>g</a:t>
            </a:r>
            <a:r>
              <a:rPr lang="ru-RU" sz="3200" b="1"/>
              <a:t> </a:t>
            </a:r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900113" y="5876925"/>
            <a:ext cx="11509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e</a:t>
            </a:r>
            <a:r>
              <a:rPr lang="en-US" sz="2800" b="1" baseline="-25000"/>
              <a:t>g</a:t>
            </a:r>
            <a:r>
              <a:rPr lang="ru-RU" sz="2800" b="1"/>
              <a:t> </a:t>
            </a:r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8243888" y="5229225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t</a:t>
            </a:r>
            <a:r>
              <a:rPr lang="ru-RU" sz="2800" b="1" baseline="-25000"/>
              <a:t>2</a:t>
            </a:r>
            <a:r>
              <a:rPr lang="en-US" sz="2800" b="1" baseline="-25000"/>
              <a:t>g</a:t>
            </a:r>
            <a:r>
              <a:rPr lang="ru-RU" sz="2800" b="1"/>
              <a:t> </a:t>
            </a:r>
          </a:p>
        </p:txBody>
      </p:sp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3276600" y="6092825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t</a:t>
            </a:r>
            <a:r>
              <a:rPr lang="ru-RU" sz="2800" b="1" baseline="-25000"/>
              <a:t>2</a:t>
            </a:r>
            <a:r>
              <a:rPr lang="en-US" sz="2800" b="1" baseline="-25000"/>
              <a:t>g</a:t>
            </a:r>
            <a:r>
              <a:rPr lang="ru-RU" sz="2800" b="1"/>
              <a:t> 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3779838" y="6432550"/>
            <a:ext cx="554513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900" b="1"/>
              <a:t>Δ</a:t>
            </a:r>
            <a:r>
              <a:rPr lang="en-US" sz="1900" b="1" baseline="-25000"/>
              <a:t>o</a:t>
            </a:r>
            <a:r>
              <a:rPr lang="en-US" sz="1900" b="1"/>
              <a:t> </a:t>
            </a:r>
            <a:r>
              <a:rPr lang="ru-RU" sz="1900" b="1"/>
              <a:t>– параметр расщепления полем лиганда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45688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/>
              <a:t>Донорно-акцепторный механизм:</a:t>
            </a:r>
            <a:r>
              <a:rPr lang="ru-RU" sz="2800"/>
              <a:t> лиганд предоставляет электронную пару (основание Льюиса), а центральный атом вакантную орбиталь (кислота Льюиса).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400" b="1"/>
          </a:p>
          <a:p>
            <a:pPr>
              <a:lnSpc>
                <a:spcPct val="90000"/>
              </a:lnSpc>
            </a:pPr>
            <a:r>
              <a:rPr lang="ru-RU" sz="2800" b="1"/>
              <a:t>Координационные (комплексные) соединения характерны </a:t>
            </a:r>
            <a:r>
              <a:rPr lang="ru-RU" sz="2800"/>
              <a:t>прежде всего </a:t>
            </a:r>
            <a:br>
              <a:rPr lang="ru-RU" sz="2800"/>
            </a:br>
            <a:r>
              <a:rPr lang="ru-RU" sz="2800"/>
              <a:t>для </a:t>
            </a:r>
            <a:r>
              <a:rPr lang="en-US" sz="2800"/>
              <a:t>d</a:t>
            </a:r>
            <a:r>
              <a:rPr lang="ru-RU" sz="2800"/>
              <a:t>-элементов (а также </a:t>
            </a:r>
            <a:r>
              <a:rPr lang="en-US" sz="2800"/>
              <a:t>f</a:t>
            </a:r>
            <a:r>
              <a:rPr lang="ru-RU" sz="2800"/>
              <a:t>-элементов) – </a:t>
            </a:r>
            <a:br>
              <a:rPr lang="ru-RU" sz="2800"/>
            </a:br>
            <a:r>
              <a:rPr lang="ru-RU" sz="2800"/>
              <a:t>есть вакантные орбитали металла, и они способны принимать электронную пару </a:t>
            </a:r>
            <a:br>
              <a:rPr lang="ru-RU" sz="2800"/>
            </a:br>
            <a:r>
              <a:rPr lang="ru-RU" sz="2800"/>
              <a:t>от лиганда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Тетраэдрические комплексы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endParaRPr lang="ru-RU"/>
          </a:p>
        </p:txBody>
      </p:sp>
      <p:pic>
        <p:nvPicPr>
          <p:cNvPr id="119812" name="Picture 4" descr="orbitals_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484313"/>
            <a:ext cx="3636962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3" name="Picture 5" descr="rasheplenie_t"/>
          <p:cNvPicPr>
            <a:picLocks noChangeAspect="1" noChangeArrowheads="1"/>
          </p:cNvPicPr>
          <p:nvPr/>
        </p:nvPicPr>
        <p:blipFill>
          <a:blip r:embed="rId3"/>
          <a:srcRect t="12740" r="5571"/>
          <a:stretch>
            <a:fillRect/>
          </a:stretch>
        </p:blipFill>
        <p:spPr bwMode="auto">
          <a:xfrm>
            <a:off x="4211638" y="1916113"/>
            <a:ext cx="351472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971550" y="5805488"/>
            <a:ext cx="107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e</a:t>
            </a:r>
            <a:endParaRPr lang="ru-RU" sz="3600" b="1"/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7812088" y="4724400"/>
            <a:ext cx="115252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e</a:t>
            </a:r>
            <a:endParaRPr lang="ru-RU" sz="3600" b="1"/>
          </a:p>
          <a:p>
            <a:pPr>
              <a:spcBef>
                <a:spcPct val="50000"/>
              </a:spcBef>
            </a:pPr>
            <a:endParaRPr lang="ru-RU" sz="4000" b="1"/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2771775" y="5805488"/>
            <a:ext cx="1512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t</a:t>
            </a:r>
            <a:r>
              <a:rPr lang="en-US" sz="3600" b="1" baseline="-25000"/>
              <a:t>2</a:t>
            </a:r>
            <a:endParaRPr lang="ru-RU" sz="3600" b="1" baseline="-25000"/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7740650" y="2060575"/>
            <a:ext cx="100806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t</a:t>
            </a:r>
            <a:r>
              <a:rPr lang="en-US" sz="3600" b="1" baseline="-25000"/>
              <a:t>2</a:t>
            </a:r>
            <a:endParaRPr lang="ru-RU" sz="3600" b="1" baseline="-25000"/>
          </a:p>
          <a:p>
            <a:pPr>
              <a:spcBef>
                <a:spcPct val="50000"/>
              </a:spcBef>
            </a:pPr>
            <a:endParaRPr lang="ru-RU" sz="3600" b="1"/>
          </a:p>
        </p:txBody>
      </p:sp>
      <p:sp>
        <p:nvSpPr>
          <p:cNvPr id="119818" name="Text Box 10"/>
          <p:cNvSpPr txBox="1">
            <a:spLocks noChangeArrowheads="1"/>
          </p:cNvSpPr>
          <p:nvPr/>
        </p:nvSpPr>
        <p:spPr bwMode="auto">
          <a:xfrm>
            <a:off x="5364163" y="5805488"/>
            <a:ext cx="3529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Δ</a:t>
            </a:r>
            <a:r>
              <a:rPr lang="ru-RU" sz="3600" b="1" baseline="-25000"/>
              <a:t>т</a:t>
            </a:r>
            <a:r>
              <a:rPr lang="ru-RU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Δ</a:t>
            </a:r>
            <a:r>
              <a:rPr lang="en-US" sz="3600" b="1" baseline="-25000"/>
              <a:t>o</a:t>
            </a:r>
            <a:endParaRPr lang="ru-RU" sz="3600" b="1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88913"/>
            <a:ext cx="8064500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042988" y="0"/>
            <a:ext cx="7380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chemeClr val="accent2"/>
                </a:solidFill>
              </a:rPr>
              <a:t>Расщепление d-орбиталей-1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lum bright="-36000" contrast="66000"/>
          </a:blip>
          <a:srcRect/>
          <a:stretch>
            <a:fillRect/>
          </a:stretch>
        </p:blipFill>
        <p:spPr bwMode="auto">
          <a:xfrm>
            <a:off x="539750" y="865188"/>
            <a:ext cx="8156575" cy="599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1042988" y="0"/>
            <a:ext cx="7380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chemeClr val="accent2"/>
                </a:solidFill>
              </a:rPr>
              <a:t>Расщепление d-орбиталей-</a:t>
            </a:r>
            <a:r>
              <a:rPr lang="en-US" sz="4000" b="1">
                <a:solidFill>
                  <a:schemeClr val="accent2"/>
                </a:solidFill>
              </a:rPr>
              <a:t>2</a:t>
            </a:r>
            <a:endParaRPr lang="ru-RU" sz="4000" b="1">
              <a:solidFill>
                <a:schemeClr val="accent2"/>
              </a:solidFill>
            </a:endParaRPr>
          </a:p>
        </p:txBody>
      </p:sp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2">
            <a:lum bright="-36000" contrast="84000"/>
          </a:blip>
          <a:srcRect/>
          <a:stretch>
            <a:fillRect/>
          </a:stretch>
        </p:blipFill>
        <p:spPr bwMode="auto">
          <a:xfrm>
            <a:off x="0" y="981075"/>
            <a:ext cx="9144000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765175"/>
            <a:ext cx="7127875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547813" y="4437063"/>
            <a:ext cx="6480175" cy="1944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Спектрохимический ряд лигандов (Р. Цусида)</a:t>
            </a:r>
          </a:p>
        </p:txBody>
      </p:sp>
      <p:sp>
        <p:nvSpPr>
          <p:cNvPr id="103427" name="Text Box 4"/>
          <p:cNvSpPr txBox="1">
            <a:spLocks noChangeArrowheads="1"/>
          </p:cNvSpPr>
          <p:nvPr/>
        </p:nvSpPr>
        <p:spPr bwMode="auto">
          <a:xfrm>
            <a:off x="468313" y="1484313"/>
            <a:ext cx="8351837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Лиганды располагают в порядке возрастания энергии перехода в ЭСП комплексов:</a:t>
            </a:r>
          </a:p>
          <a:p>
            <a:endParaRPr lang="ru-RU" sz="2400" b="1"/>
          </a:p>
          <a:p>
            <a:endParaRPr lang="en-US" sz="2400" b="1"/>
          </a:p>
          <a:p>
            <a:r>
              <a:rPr lang="en-US" sz="2500" b="1"/>
              <a:t>I</a:t>
            </a:r>
            <a:r>
              <a:rPr lang="en-US" sz="2500" b="1" baseline="30000"/>
              <a:t>-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Br</a:t>
            </a:r>
            <a:r>
              <a:rPr lang="en-US" sz="2500" b="1" baseline="30000"/>
              <a:t>-</a:t>
            </a:r>
            <a:r>
              <a:rPr lang="en-US" sz="2500" b="1"/>
              <a:t>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Cl</a:t>
            </a:r>
            <a:r>
              <a:rPr lang="en-US" sz="2500" b="1" baseline="30000"/>
              <a:t>-</a:t>
            </a:r>
            <a:r>
              <a:rPr lang="en-US" sz="2500" b="1"/>
              <a:t>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F</a:t>
            </a:r>
            <a:r>
              <a:rPr lang="en-US" sz="2500" b="1" baseline="30000"/>
              <a:t>-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OH</a:t>
            </a:r>
            <a:r>
              <a:rPr lang="en-US" sz="2500" b="1" baseline="30000"/>
              <a:t>-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H</a:t>
            </a:r>
            <a:r>
              <a:rPr lang="en-US" sz="2500" b="1" baseline="-25000"/>
              <a:t>2</a:t>
            </a:r>
            <a:r>
              <a:rPr lang="en-US" sz="2500" b="1"/>
              <a:t>O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Py </a:t>
            </a:r>
            <a:r>
              <a:rPr lang="en-US" sz="2500" b="1">
                <a:sym typeface="Symbol" pitchFamily="18" charset="2"/>
              </a:rPr>
              <a:t> </a:t>
            </a:r>
            <a:r>
              <a:rPr lang="en-US" sz="2500" b="1"/>
              <a:t>NH</a:t>
            </a:r>
            <a:r>
              <a:rPr lang="en-US" sz="2500" b="1" baseline="-25000"/>
              <a:t>3</a:t>
            </a:r>
            <a:r>
              <a:rPr lang="en-US" sz="2500" b="1"/>
              <a:t> </a:t>
            </a:r>
            <a:r>
              <a:rPr lang="en-US" sz="2500" b="1">
                <a:sym typeface="Symbol" pitchFamily="18" charset="2"/>
              </a:rPr>
              <a:t> </a:t>
            </a:r>
            <a:r>
              <a:rPr lang="en-US" sz="2500" b="1"/>
              <a:t>en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CN</a:t>
            </a:r>
            <a:r>
              <a:rPr lang="en-US" sz="2500" b="1" baseline="30000"/>
              <a:t>-</a:t>
            </a:r>
            <a:r>
              <a:rPr lang="en-US" sz="2500" b="1"/>
              <a:t> </a:t>
            </a:r>
            <a:r>
              <a:rPr lang="en-US" sz="2500" b="1">
                <a:sym typeface="Symbol" pitchFamily="18" charset="2"/>
              </a:rPr>
              <a:t></a:t>
            </a:r>
            <a:r>
              <a:rPr lang="en-US" sz="2500" b="1"/>
              <a:t> CO</a:t>
            </a:r>
            <a:endParaRPr lang="ru-RU" sz="2500" b="1"/>
          </a:p>
          <a:p>
            <a:endParaRPr lang="ru-RU" sz="2400" b="1"/>
          </a:p>
          <a:p>
            <a:r>
              <a:rPr lang="ru-RU" sz="2100" b="1"/>
              <a:t>Лиганды слабого поля</a:t>
            </a:r>
            <a:r>
              <a:rPr lang="ru-RU" sz="2000" b="1"/>
              <a:t>	                  </a:t>
            </a:r>
            <a:r>
              <a:rPr lang="ru-RU" sz="2100" b="1"/>
              <a:t>Лиганды сильного поля </a:t>
            </a:r>
          </a:p>
          <a:p>
            <a:r>
              <a:rPr lang="ru-RU" sz="2100" b="1"/>
              <a:t>	</a:t>
            </a:r>
            <a:endParaRPr lang="en-US" sz="2100" b="1"/>
          </a:p>
          <a:p>
            <a:r>
              <a:rPr lang="en-US" sz="2100" b="1"/>
              <a:t>	</a:t>
            </a:r>
            <a:r>
              <a:rPr lang="el-GR" sz="2100" b="1">
                <a:cs typeface="Arial" charset="0"/>
              </a:rPr>
              <a:t>Δ</a:t>
            </a:r>
            <a:r>
              <a:rPr lang="en-US" sz="2100" b="1" baseline="-25000">
                <a:cs typeface="Arial" charset="0"/>
              </a:rPr>
              <a:t>o</a:t>
            </a:r>
            <a:r>
              <a:rPr lang="en-US" sz="2100" b="1">
                <a:cs typeface="Arial" charset="0"/>
              </a:rPr>
              <a:t> &lt; </a:t>
            </a:r>
            <a:r>
              <a:rPr lang="en-US" sz="2100" b="1" i="1">
                <a:cs typeface="Arial" charset="0"/>
              </a:rPr>
              <a:t>P</a:t>
            </a:r>
            <a:r>
              <a:rPr lang="en-US" sz="2100" b="1">
                <a:cs typeface="Arial" charset="0"/>
              </a:rPr>
              <a:t>					         </a:t>
            </a:r>
            <a:r>
              <a:rPr lang="el-GR" sz="2100" b="1"/>
              <a:t>Δ</a:t>
            </a:r>
            <a:r>
              <a:rPr lang="en-US" sz="2100" b="1" baseline="-25000"/>
              <a:t>o</a:t>
            </a:r>
            <a:r>
              <a:rPr lang="en-US" sz="2100" b="1"/>
              <a:t> &gt; </a:t>
            </a:r>
            <a:r>
              <a:rPr lang="en-US" sz="2100" b="1" i="1"/>
              <a:t>P</a:t>
            </a:r>
            <a:endParaRPr lang="el-GR" sz="2100" b="1" i="1">
              <a:cs typeface="Arial" charset="0"/>
            </a:endParaRPr>
          </a:p>
          <a:p>
            <a:endParaRPr lang="en-US" sz="2100" b="1"/>
          </a:p>
          <a:p>
            <a:endParaRPr lang="ru-RU" sz="2100" b="1"/>
          </a:p>
          <a:p>
            <a:r>
              <a:rPr lang="ru-RU" sz="2400" b="1"/>
              <a:t>[</a:t>
            </a:r>
            <a:r>
              <a:rPr lang="en-US" sz="2400" b="1"/>
              <a:t>CoX</a:t>
            </a:r>
            <a:r>
              <a:rPr lang="ru-RU" sz="2400" b="1"/>
              <a:t>(</a:t>
            </a:r>
            <a:r>
              <a:rPr lang="en-US" sz="2400" b="1"/>
              <a:t>NH</a:t>
            </a:r>
            <a:r>
              <a:rPr lang="ru-RU" sz="2400" b="1" baseline="-25000"/>
              <a:t>3</a:t>
            </a:r>
            <a:r>
              <a:rPr lang="ru-RU" sz="2400" b="1"/>
              <a:t>)</a:t>
            </a:r>
            <a:r>
              <a:rPr lang="en-US" sz="2400" b="1" baseline="-25000"/>
              <a:t>5</a:t>
            </a:r>
            <a:r>
              <a:rPr lang="ru-RU" sz="2400" b="1"/>
              <a:t>]</a:t>
            </a:r>
            <a:r>
              <a:rPr lang="ru-RU" sz="2400" b="1" baseline="30000"/>
              <a:t>2+</a:t>
            </a:r>
            <a:r>
              <a:rPr lang="ru-RU" sz="2400" b="1"/>
              <a:t>: 	</a:t>
            </a:r>
            <a:r>
              <a:rPr lang="en-US" sz="2400" b="1"/>
              <a:t>X</a:t>
            </a:r>
            <a:r>
              <a:rPr lang="ru-RU" sz="2400" b="1"/>
              <a:t> = </a:t>
            </a:r>
            <a:r>
              <a:rPr lang="en-US" sz="2400" b="1"/>
              <a:t>I</a:t>
            </a:r>
            <a:r>
              <a:rPr lang="ru-RU" sz="2400" b="1"/>
              <a:t>, красно-фиолетовый цвет;</a:t>
            </a:r>
          </a:p>
          <a:p>
            <a:r>
              <a:rPr lang="ru-RU" sz="2400" b="1"/>
              <a:t>			</a:t>
            </a:r>
            <a:r>
              <a:rPr lang="en-US" sz="2400" b="1"/>
              <a:t>X = Cl, </a:t>
            </a:r>
            <a:r>
              <a:rPr lang="ru-RU" sz="2400" b="1"/>
              <a:t>розовый цвет;</a:t>
            </a:r>
          </a:p>
          <a:p>
            <a:r>
              <a:rPr lang="ru-RU" sz="2400" b="1"/>
              <a:t>			</a:t>
            </a:r>
            <a:r>
              <a:rPr lang="en-US" sz="2400" b="1"/>
              <a:t>X = NH</a:t>
            </a:r>
            <a:r>
              <a:rPr lang="en-US" sz="2400" b="1" baseline="-25000"/>
              <a:t>3</a:t>
            </a:r>
            <a:r>
              <a:rPr lang="en-US" sz="2400" b="1"/>
              <a:t>, </a:t>
            </a:r>
            <a:r>
              <a:rPr lang="ru-RU" sz="2400" b="1"/>
              <a:t>желтый цвет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79388" y="4868863"/>
            <a:ext cx="2909887" cy="366712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9A385B"/>
                </a:solidFill>
              </a:rPr>
              <a:t>P</a:t>
            </a:r>
            <a:r>
              <a:rPr lang="en-US" b="1">
                <a:solidFill>
                  <a:srgbClr val="9A385B"/>
                </a:solidFill>
              </a:rPr>
              <a:t> – </a:t>
            </a:r>
            <a:r>
              <a:rPr lang="ru-RU" b="1">
                <a:solidFill>
                  <a:srgbClr val="9A385B"/>
                </a:solidFill>
              </a:rPr>
              <a:t>энергия спаривания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8424862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Для 3</a:t>
            </a:r>
            <a:r>
              <a:rPr lang="en-US" sz="2400" b="1"/>
              <a:t>d</a:t>
            </a:r>
            <a:r>
              <a:rPr lang="ru-RU" sz="2400" b="1" baseline="30000"/>
              <a:t>4</a:t>
            </a:r>
            <a:r>
              <a:rPr lang="en-US" sz="2400" b="1"/>
              <a:t>, </a:t>
            </a:r>
            <a:r>
              <a:rPr lang="ru-RU" sz="2400" b="1"/>
              <a:t>3</a:t>
            </a:r>
            <a:r>
              <a:rPr lang="en-US" sz="2400" b="1"/>
              <a:t>d</a:t>
            </a:r>
            <a:r>
              <a:rPr lang="ru-RU" sz="2400" b="1" baseline="30000"/>
              <a:t>5</a:t>
            </a:r>
            <a:r>
              <a:rPr lang="ru-RU" sz="2400" b="1"/>
              <a:t>, 3</a:t>
            </a:r>
            <a:r>
              <a:rPr lang="en-US" sz="2400" b="1"/>
              <a:t>d</a:t>
            </a:r>
            <a:r>
              <a:rPr lang="ru-RU" sz="2400" b="1" baseline="30000"/>
              <a:t>6</a:t>
            </a:r>
            <a:r>
              <a:rPr lang="ru-RU" sz="2400" b="1"/>
              <a:t>, 3</a:t>
            </a:r>
            <a:r>
              <a:rPr lang="en-US" sz="2400" b="1"/>
              <a:t>d</a:t>
            </a:r>
            <a:r>
              <a:rPr lang="ru-RU" sz="2400" b="1" baseline="30000"/>
              <a:t>7</a:t>
            </a:r>
            <a:r>
              <a:rPr lang="ru-RU" sz="2400" b="1"/>
              <a:t> существуют высокоспиновые </a:t>
            </a:r>
            <a:br>
              <a:rPr lang="ru-RU" sz="2400" b="1"/>
            </a:br>
            <a:r>
              <a:rPr lang="ru-RU" sz="2400" b="1"/>
              <a:t>и низкоспиновые комплексы. </a:t>
            </a:r>
          </a:p>
          <a:p>
            <a:r>
              <a:rPr lang="ru-RU" sz="2400" b="1"/>
              <a:t>Для </a:t>
            </a:r>
            <a:r>
              <a:rPr lang="en-US" sz="2400" b="1"/>
              <a:t>3d</a:t>
            </a:r>
            <a:r>
              <a:rPr lang="en-US" sz="2400" b="1" baseline="30000"/>
              <a:t>1</a:t>
            </a:r>
            <a:r>
              <a:rPr lang="en-US" sz="2400" b="1"/>
              <a:t>, 3d</a:t>
            </a:r>
            <a:r>
              <a:rPr lang="en-US" sz="2400" b="1" baseline="30000"/>
              <a:t>2</a:t>
            </a:r>
            <a:r>
              <a:rPr lang="en-US" sz="2400" b="1"/>
              <a:t>, 3d</a:t>
            </a:r>
            <a:r>
              <a:rPr lang="en-US" sz="2400" b="1" baseline="30000"/>
              <a:t>3</a:t>
            </a:r>
            <a:r>
              <a:rPr lang="en-US" sz="2400" b="1"/>
              <a:t>, </a:t>
            </a:r>
            <a:r>
              <a:rPr lang="ru-RU" sz="2400" b="1"/>
              <a:t>3</a:t>
            </a:r>
            <a:r>
              <a:rPr lang="en-US" sz="2400" b="1"/>
              <a:t>d</a:t>
            </a:r>
            <a:r>
              <a:rPr lang="ru-RU" sz="2400" b="1" baseline="30000"/>
              <a:t>8</a:t>
            </a:r>
            <a:r>
              <a:rPr lang="ru-RU" sz="2400" b="1"/>
              <a:t>, 3</a:t>
            </a:r>
            <a:r>
              <a:rPr lang="en-US" sz="2400" b="1"/>
              <a:t>d</a:t>
            </a:r>
            <a:r>
              <a:rPr lang="ru-RU" sz="2400" b="1" baseline="30000"/>
              <a:t>9</a:t>
            </a:r>
            <a:r>
              <a:rPr lang="ru-RU" sz="2400" b="1"/>
              <a:t>, 3</a:t>
            </a:r>
            <a:r>
              <a:rPr lang="en-US" sz="2400" b="1"/>
              <a:t>d</a:t>
            </a:r>
            <a:r>
              <a:rPr lang="ru-RU" sz="2400" b="1" baseline="30000"/>
              <a:t>10</a:t>
            </a:r>
            <a:r>
              <a:rPr lang="ru-RU" sz="2400" b="1"/>
              <a:t> нет выбора, все однозначно (термины высокоспиновый, низкоспиновый не применимы!).</a:t>
            </a:r>
          </a:p>
          <a:p>
            <a:endParaRPr lang="ru-RU" sz="2400" b="1"/>
          </a:p>
          <a:p>
            <a:r>
              <a:rPr lang="ru-RU" sz="2400" b="1"/>
              <a:t>4</a:t>
            </a:r>
            <a:r>
              <a:rPr lang="en-US" sz="2400" b="1"/>
              <a:t>d</a:t>
            </a:r>
            <a:r>
              <a:rPr lang="ru-RU" sz="2400" b="1"/>
              <a:t>- и 5</a:t>
            </a:r>
            <a:r>
              <a:rPr lang="en-US" sz="2400" b="1"/>
              <a:t>d</a:t>
            </a:r>
            <a:r>
              <a:rPr lang="ru-RU" sz="2400" b="1"/>
              <a:t>-комплексы, как правило, низкоспиновые.</a:t>
            </a:r>
            <a:endParaRPr lang="en-US" sz="2400" b="1"/>
          </a:p>
          <a:p>
            <a:r>
              <a:rPr lang="en-US" sz="3200" b="1"/>
              <a:t>Δ</a:t>
            </a:r>
            <a:r>
              <a:rPr lang="en-US" sz="3200" b="1" baseline="-25000"/>
              <a:t>o</a:t>
            </a:r>
            <a:r>
              <a:rPr lang="ru-RU" sz="2400" b="1"/>
              <a:t> возрастает по группе при увеличении атомного номера (4</a:t>
            </a:r>
            <a:r>
              <a:rPr lang="en-US" sz="2400" b="1"/>
              <a:t>d</a:t>
            </a:r>
            <a:r>
              <a:rPr lang="ru-RU" sz="2400" b="1"/>
              <a:t>-, 5</a:t>
            </a:r>
            <a:r>
              <a:rPr lang="en-US" sz="2400" b="1"/>
              <a:t>d</a:t>
            </a:r>
            <a:r>
              <a:rPr lang="ru-RU" sz="2400" b="1"/>
              <a:t>-орбитали более диффузные, </a:t>
            </a:r>
            <a:br>
              <a:rPr lang="ru-RU" sz="2400" b="1"/>
            </a:br>
            <a:r>
              <a:rPr lang="ru-RU" sz="2400" b="1"/>
              <a:t>чем 3</a:t>
            </a:r>
            <a:r>
              <a:rPr lang="en-US" sz="2400" b="1"/>
              <a:t>d</a:t>
            </a:r>
            <a:r>
              <a:rPr lang="ru-RU" sz="2400" b="1"/>
              <a:t>-орбитали).</a:t>
            </a:r>
          </a:p>
          <a:p>
            <a:endParaRPr lang="ru-RU" sz="2400" b="1"/>
          </a:p>
          <a:p>
            <a:endParaRPr lang="ru-RU" sz="800" b="1"/>
          </a:p>
          <a:p>
            <a:r>
              <a:rPr lang="en-US" sz="2400" b="1"/>
              <a:t>3d</a:t>
            </a:r>
            <a:r>
              <a:rPr lang="en-US" sz="2400" b="1" baseline="30000"/>
              <a:t>5</a:t>
            </a:r>
            <a:r>
              <a:rPr lang="ru-RU" sz="2400" b="1"/>
              <a:t>,</a:t>
            </a:r>
            <a:r>
              <a:rPr lang="en-US" b="1"/>
              <a:t> </a:t>
            </a:r>
            <a:r>
              <a:rPr lang="ru-RU" sz="2400" b="1"/>
              <a:t>[</a:t>
            </a:r>
            <a:r>
              <a:rPr lang="en-US" sz="2400" b="1"/>
              <a:t>Fe</a:t>
            </a:r>
            <a:r>
              <a:rPr lang="ru-RU" sz="2400" b="1"/>
              <a:t>(</a:t>
            </a:r>
            <a:r>
              <a:rPr lang="en-US" sz="2400" b="1"/>
              <a:t>ox</a:t>
            </a:r>
            <a:r>
              <a:rPr lang="ru-RU" sz="2400" b="1"/>
              <a:t>)</a:t>
            </a:r>
            <a:r>
              <a:rPr lang="ru-RU" sz="2400" b="1" baseline="-25000"/>
              <a:t>3</a:t>
            </a:r>
            <a:r>
              <a:rPr lang="ru-RU" sz="2400" b="1"/>
              <a:t>]</a:t>
            </a:r>
            <a:r>
              <a:rPr lang="ru-RU" sz="2400" b="1" baseline="30000"/>
              <a:t>3-</a:t>
            </a:r>
            <a:r>
              <a:rPr lang="ru-RU" sz="2400" b="1"/>
              <a:t>, </a:t>
            </a:r>
            <a:r>
              <a:rPr lang="en-US" sz="2400" b="1"/>
              <a:t>   t</a:t>
            </a:r>
            <a:r>
              <a:rPr lang="ru-RU" sz="2400" b="1" baseline="-25000"/>
              <a:t>2</a:t>
            </a:r>
            <a:r>
              <a:rPr lang="en-US" sz="2400" b="1" baseline="-25000"/>
              <a:t>g</a:t>
            </a:r>
            <a:r>
              <a:rPr lang="ru-RU" sz="2400" b="1" baseline="30000"/>
              <a:t>3</a:t>
            </a:r>
            <a:r>
              <a:rPr lang="en-US" sz="2400" b="1"/>
              <a:t>e</a:t>
            </a:r>
            <a:r>
              <a:rPr lang="en-US" sz="2400" b="1" baseline="-25000"/>
              <a:t>g</a:t>
            </a:r>
            <a:r>
              <a:rPr lang="ru-RU" sz="2400" b="1" baseline="30000"/>
              <a:t>2</a:t>
            </a:r>
            <a:r>
              <a:rPr lang="ru-RU" sz="2400" b="1"/>
              <a:t> – высокоспиновый </a:t>
            </a:r>
            <a:endParaRPr lang="en-US" sz="2400" b="1"/>
          </a:p>
          <a:p>
            <a:r>
              <a:rPr lang="ru-RU" sz="2400" b="1"/>
              <a:t>4</a:t>
            </a:r>
            <a:r>
              <a:rPr lang="en-US" sz="2400" b="1"/>
              <a:t>d</a:t>
            </a:r>
            <a:r>
              <a:rPr lang="en-US" sz="2400" b="1" baseline="30000"/>
              <a:t>5</a:t>
            </a:r>
            <a:r>
              <a:rPr lang="ru-RU" sz="2400" b="1"/>
              <a:t>,</a:t>
            </a:r>
            <a:r>
              <a:rPr lang="en-US" b="1"/>
              <a:t> </a:t>
            </a:r>
            <a:r>
              <a:rPr lang="ru-RU" sz="2400" b="1"/>
              <a:t>[</a:t>
            </a:r>
            <a:r>
              <a:rPr lang="en-US" sz="2400" b="1"/>
              <a:t>Ru</a:t>
            </a:r>
            <a:r>
              <a:rPr lang="ru-RU" sz="2400" b="1"/>
              <a:t>(</a:t>
            </a:r>
            <a:r>
              <a:rPr lang="en-US" sz="2400" b="1"/>
              <a:t>ox</a:t>
            </a:r>
            <a:r>
              <a:rPr lang="ru-RU" sz="2400" b="1"/>
              <a:t>)</a:t>
            </a:r>
            <a:r>
              <a:rPr lang="ru-RU" sz="2400" b="1" baseline="-25000"/>
              <a:t>3</a:t>
            </a:r>
            <a:r>
              <a:rPr lang="ru-RU" sz="2400" b="1"/>
              <a:t>]</a:t>
            </a:r>
            <a:r>
              <a:rPr lang="ru-RU" sz="2400" b="1" baseline="30000"/>
              <a:t>3-</a:t>
            </a:r>
            <a:r>
              <a:rPr lang="ru-RU" sz="2400" b="1"/>
              <a:t>, </a:t>
            </a:r>
            <a:r>
              <a:rPr lang="en-US" sz="2400" b="1"/>
              <a:t>  t</a:t>
            </a:r>
            <a:r>
              <a:rPr lang="ru-RU" sz="2400" b="1" baseline="-25000"/>
              <a:t>2</a:t>
            </a:r>
            <a:r>
              <a:rPr lang="en-US" sz="2400" b="1" baseline="-25000"/>
              <a:t>g</a:t>
            </a:r>
            <a:r>
              <a:rPr lang="ru-RU" sz="2400" b="1" baseline="30000"/>
              <a:t>5</a:t>
            </a:r>
            <a:r>
              <a:rPr lang="ru-RU" sz="2400" b="1"/>
              <a:t> – низкоспиновый</a:t>
            </a:r>
          </a:p>
          <a:p>
            <a:endParaRPr lang="en-US" b="1"/>
          </a:p>
          <a:p>
            <a:r>
              <a:rPr lang="ru-RU" sz="2400" b="1"/>
              <a:t>4</a:t>
            </a:r>
            <a:r>
              <a:rPr lang="en-US" sz="2400" b="1"/>
              <a:t>d</a:t>
            </a:r>
            <a:r>
              <a:rPr lang="ru-RU" sz="2400" b="1" baseline="30000"/>
              <a:t>4</a:t>
            </a:r>
            <a:r>
              <a:rPr lang="ru-RU" sz="2400" b="1"/>
              <a:t>, [</a:t>
            </a:r>
            <a:r>
              <a:rPr lang="en-US" sz="2400" b="1"/>
              <a:t>RuCl</a:t>
            </a:r>
            <a:r>
              <a:rPr lang="ru-RU" sz="2400" b="1" baseline="-25000"/>
              <a:t>6</a:t>
            </a:r>
            <a:r>
              <a:rPr lang="ru-RU" sz="2400" b="1"/>
              <a:t>]</a:t>
            </a:r>
            <a:r>
              <a:rPr lang="ru-RU" sz="2400" b="1" baseline="30000"/>
              <a:t>2-</a:t>
            </a:r>
            <a:r>
              <a:rPr lang="ru-RU" sz="2400" b="1"/>
              <a:t>, низкоспиновый, а лиганд слабого поля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47" name="Object 15"/>
          <p:cNvGraphicFramePr>
            <a:graphicFrameLocks noChangeAspect="1"/>
          </p:cNvGraphicFramePr>
          <p:nvPr/>
        </p:nvGraphicFramePr>
        <p:xfrm>
          <a:off x="5651500" y="0"/>
          <a:ext cx="3492500" cy="2592388"/>
        </p:xfrm>
        <a:graphic>
          <a:graphicData uri="http://schemas.openxmlformats.org/presentationml/2006/ole">
            <p:oleObj spid="_x0000_s120847" name="Image" r:id="rId3" imgW="2340571" imgH="1737363" progId="Photoshop.Image.9">
              <p:embed/>
            </p:oleObj>
          </a:graphicData>
        </a:graphic>
      </p:graphicFrame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250825" y="115888"/>
            <a:ext cx="5226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</a:rPr>
              <a:t>Энергия стабилизации кристаллическим полем (ЭСКП)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7667625" y="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↑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7308850" y="1158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↑</a:t>
            </a: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7669213" y="19827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↑</a:t>
            </a: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7443788" y="212566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↑</a:t>
            </a:r>
          </a:p>
        </p:txBody>
      </p:sp>
      <p:sp>
        <p:nvSpPr>
          <p:cNvPr id="120842" name="Text Box 10"/>
          <p:cNvSpPr txBox="1">
            <a:spLocks noChangeArrowheads="1"/>
          </p:cNvSpPr>
          <p:nvPr/>
        </p:nvSpPr>
        <p:spPr bwMode="auto">
          <a:xfrm>
            <a:off x="7165975" y="22050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↑</a:t>
            </a:r>
          </a:p>
        </p:txBody>
      </p:sp>
      <p:sp>
        <p:nvSpPr>
          <p:cNvPr id="120843" name="Text Box 11"/>
          <p:cNvSpPr txBox="1">
            <a:spLocks noChangeArrowheads="1"/>
          </p:cNvSpPr>
          <p:nvPr/>
        </p:nvSpPr>
        <p:spPr bwMode="auto">
          <a:xfrm>
            <a:off x="179388" y="1341438"/>
            <a:ext cx="47005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i="1"/>
              <a:t>Конфигурация </a:t>
            </a:r>
            <a:r>
              <a:rPr lang="en-US" sz="2000" i="1"/>
              <a:t>d-</a:t>
            </a:r>
            <a:r>
              <a:rPr lang="ru-RU" sz="2000" i="1"/>
              <a:t>подуровня ц.а. и ЭСКП в слабом октаэдрическом поле</a:t>
            </a:r>
          </a:p>
        </p:txBody>
      </p:sp>
      <p:sp>
        <p:nvSpPr>
          <p:cNvPr id="120844" name="Text Box 12"/>
          <p:cNvSpPr txBox="1">
            <a:spLocks noChangeArrowheads="1"/>
          </p:cNvSpPr>
          <p:nvPr/>
        </p:nvSpPr>
        <p:spPr bwMode="auto">
          <a:xfrm>
            <a:off x="4284663" y="2133600"/>
            <a:ext cx="1573212" cy="36671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660066"/>
                </a:solidFill>
              </a:rPr>
              <a:t>Хьюи, с. 256</a:t>
            </a:r>
          </a:p>
        </p:txBody>
      </p:sp>
      <p:graphicFrame>
        <p:nvGraphicFramePr>
          <p:cNvPr id="120848" name="Object 16"/>
          <p:cNvGraphicFramePr>
            <a:graphicFrameLocks noChangeAspect="1"/>
          </p:cNvGraphicFramePr>
          <p:nvPr/>
        </p:nvGraphicFramePr>
        <p:xfrm>
          <a:off x="144463" y="2560638"/>
          <a:ext cx="8820150" cy="3616325"/>
        </p:xfrm>
        <a:graphic>
          <a:graphicData uri="http://schemas.openxmlformats.org/presentationml/2006/ole">
            <p:oleObj spid="_x0000_s120848" name="Image" r:id="rId4" imgW="4069088" imgH="1668571" progId="Photoshop.Image.9">
              <p:embed/>
            </p:oleObj>
          </a:graphicData>
        </a:graphic>
      </p:graphicFrame>
      <p:grpSp>
        <p:nvGrpSpPr>
          <p:cNvPr id="120850" name="Group 18"/>
          <p:cNvGrpSpPr>
            <a:grpSpLocks/>
          </p:cNvGrpSpPr>
          <p:nvPr/>
        </p:nvGrpSpPr>
        <p:grpSpPr bwMode="auto">
          <a:xfrm>
            <a:off x="468313" y="6237288"/>
            <a:ext cx="8496300" cy="504825"/>
            <a:chOff x="295" y="3929"/>
            <a:chExt cx="5352" cy="318"/>
          </a:xfrm>
        </p:grpSpPr>
        <p:sp>
          <p:nvSpPr>
            <p:cNvPr id="120845" name="Text Box 13"/>
            <p:cNvSpPr txBox="1">
              <a:spLocks noChangeArrowheads="1"/>
            </p:cNvSpPr>
            <p:nvPr/>
          </p:nvSpPr>
          <p:spPr bwMode="auto">
            <a:xfrm>
              <a:off x="385" y="3974"/>
              <a:ext cx="518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В сильном поле следует учитывать, что энергия спаривания </a:t>
              </a:r>
              <a:r>
                <a:rPr lang="en-US" b="1"/>
                <a:t>P &gt; 10Dq</a:t>
              </a:r>
              <a:endParaRPr lang="ru-RU" b="1"/>
            </a:p>
          </p:txBody>
        </p:sp>
        <p:sp>
          <p:nvSpPr>
            <p:cNvPr id="120849" name="AutoShape 17"/>
            <p:cNvSpPr>
              <a:spLocks noChangeArrowheads="1"/>
            </p:cNvSpPr>
            <p:nvPr/>
          </p:nvSpPr>
          <p:spPr bwMode="auto">
            <a:xfrm>
              <a:off x="295" y="3929"/>
              <a:ext cx="5352" cy="318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20851" name="Text Box 19"/>
          <p:cNvSpPr txBox="1">
            <a:spLocks noChangeArrowheads="1"/>
          </p:cNvSpPr>
          <p:nvPr/>
        </p:nvSpPr>
        <p:spPr bwMode="auto">
          <a:xfrm>
            <a:off x="7237413" y="22050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↓</a:t>
            </a:r>
          </a:p>
        </p:txBody>
      </p:sp>
      <p:sp>
        <p:nvSpPr>
          <p:cNvPr id="120852" name="Text Box 20"/>
          <p:cNvSpPr txBox="1">
            <a:spLocks noChangeArrowheads="1"/>
          </p:cNvSpPr>
          <p:nvPr/>
        </p:nvSpPr>
        <p:spPr bwMode="auto">
          <a:xfrm>
            <a:off x="7586663" y="2060575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↓</a:t>
            </a:r>
          </a:p>
        </p:txBody>
      </p:sp>
      <p:sp>
        <p:nvSpPr>
          <p:cNvPr id="120853" name="Text Box 21"/>
          <p:cNvSpPr txBox="1">
            <a:spLocks noChangeArrowheads="1"/>
          </p:cNvSpPr>
          <p:nvPr/>
        </p:nvSpPr>
        <p:spPr bwMode="auto">
          <a:xfrm>
            <a:off x="7802563" y="19891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↓</a:t>
            </a:r>
          </a:p>
        </p:txBody>
      </p:sp>
      <p:sp>
        <p:nvSpPr>
          <p:cNvPr id="120854" name="Text Box 22"/>
          <p:cNvSpPr txBox="1">
            <a:spLocks noChangeArrowheads="1"/>
          </p:cNvSpPr>
          <p:nvPr/>
        </p:nvSpPr>
        <p:spPr bwMode="auto">
          <a:xfrm>
            <a:off x="7380288" y="1158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↓</a:t>
            </a:r>
          </a:p>
        </p:txBody>
      </p:sp>
      <p:sp>
        <p:nvSpPr>
          <p:cNvPr id="120855" name="Text Box 23"/>
          <p:cNvSpPr txBox="1">
            <a:spLocks noChangeArrowheads="1"/>
          </p:cNvSpPr>
          <p:nvPr/>
        </p:nvSpPr>
        <p:spPr bwMode="auto">
          <a:xfrm>
            <a:off x="7740650" y="-26988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cs typeface="Arial" charset="0"/>
              </a:rPr>
              <a:t>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0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8" grpId="0"/>
      <p:bldP spid="120839" grpId="0"/>
      <p:bldP spid="120840" grpId="0"/>
      <p:bldP spid="120841" grpId="0"/>
      <p:bldP spid="120842" grpId="0"/>
      <p:bldP spid="120851" grpId="0"/>
      <p:bldP spid="120852" grpId="0"/>
      <p:bldP spid="120853" grpId="0"/>
      <p:bldP spid="120854" grpId="0"/>
      <p:bldP spid="12085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b="1">
                <a:solidFill>
                  <a:schemeClr val="tx1"/>
                </a:solidFill>
              </a:rPr>
              <a:t>Электронные спектры поглощения (окраска)</a:t>
            </a:r>
          </a:p>
        </p:txBody>
      </p:sp>
      <p:pic>
        <p:nvPicPr>
          <p:cNvPr id="101379" name="Picture 3" descr="Ti3+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700213"/>
            <a:ext cx="4897438" cy="4833937"/>
          </a:xfrm>
          <a:noFill/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5651500" y="4868863"/>
            <a:ext cx="331152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600" b="1"/>
              <a:t>d</a:t>
            </a:r>
            <a:r>
              <a:rPr lang="en-US" sz="2600" b="1" baseline="30000"/>
              <a:t>1</a:t>
            </a:r>
            <a:r>
              <a:rPr lang="ru-RU" sz="2600" b="1"/>
              <a:t>-комплекс </a:t>
            </a:r>
            <a:r>
              <a:rPr lang="en-US" sz="2600" b="1"/>
              <a:t>[Ti(H</a:t>
            </a:r>
            <a:r>
              <a:rPr lang="en-US" sz="2600" b="1" baseline="-25000"/>
              <a:t>2</a:t>
            </a:r>
            <a:r>
              <a:rPr lang="en-US" sz="2600" b="1"/>
              <a:t>O)</a:t>
            </a:r>
            <a:r>
              <a:rPr lang="en-US" sz="2600" b="1" baseline="-25000"/>
              <a:t>6</a:t>
            </a:r>
            <a:r>
              <a:rPr lang="en-US" sz="2600" b="1"/>
              <a:t>]</a:t>
            </a:r>
            <a:r>
              <a:rPr lang="en-US" sz="2600" b="1" baseline="30000"/>
              <a:t>3+ </a:t>
            </a:r>
            <a:r>
              <a:rPr lang="ru-RU" sz="2600"/>
              <a:t>– </a:t>
            </a:r>
            <a:r>
              <a:rPr lang="ru-RU" sz="2600" b="1">
                <a:solidFill>
                  <a:srgbClr val="9A385B"/>
                </a:solidFill>
              </a:rPr>
              <a:t>красно-фиолетовый цвет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6300788" y="1773238"/>
            <a:ext cx="25923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E = ch</a:t>
            </a:r>
            <a:r>
              <a:rPr lang="el-GR" sz="2400" b="1" i="1">
                <a:solidFill>
                  <a:schemeClr val="accent2"/>
                </a:solidFill>
                <a:cs typeface="Arial" charset="0"/>
              </a:rPr>
              <a:t>ṽ</a:t>
            </a:r>
            <a:r>
              <a:rPr lang="ru-RU" sz="2400" b="1" baseline="-25000">
                <a:solidFill>
                  <a:schemeClr val="accent2"/>
                </a:solidFill>
              </a:rPr>
              <a:t>max</a:t>
            </a:r>
            <a:r>
              <a:rPr lang="ru-RU" sz="2400" b="1">
                <a:solidFill>
                  <a:schemeClr val="accent2"/>
                </a:solidFill>
              </a:rPr>
              <a:t>N</a:t>
            </a:r>
            <a:r>
              <a:rPr lang="ru-RU" sz="2400" b="1" baseline="-25000">
                <a:solidFill>
                  <a:schemeClr val="accent2"/>
                </a:solidFill>
              </a:rPr>
              <a:t>A</a:t>
            </a:r>
            <a:r>
              <a:rPr lang="en-US" sz="2400" b="1">
                <a:solidFill>
                  <a:schemeClr val="accent2"/>
                </a:solidFill>
              </a:rPr>
              <a:t>  </a:t>
            </a:r>
            <a:r>
              <a:rPr lang="ru-RU" sz="2400" b="1">
                <a:solidFill>
                  <a:schemeClr val="accent2"/>
                </a:solidFill>
              </a:rPr>
              <a:t>= 243 кДж/моль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5003800" y="1773238"/>
            <a:ext cx="126206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200"/>
              <a:t>(490 нм)</a:t>
            </a:r>
          </a:p>
        </p:txBody>
      </p:sp>
      <p:sp>
        <p:nvSpPr>
          <p:cNvPr id="101383" name="Text Box 4"/>
          <p:cNvSpPr txBox="1">
            <a:spLocks noChangeArrowheads="1"/>
          </p:cNvSpPr>
          <p:nvPr/>
        </p:nvSpPr>
        <p:spPr bwMode="auto">
          <a:xfrm>
            <a:off x="5651500" y="2852738"/>
            <a:ext cx="331152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/>
              <a:t>Поглощается </a:t>
            </a:r>
            <a:r>
              <a:rPr lang="ru-RU" sz="2600" b="1">
                <a:solidFill>
                  <a:schemeClr val="folHlink"/>
                </a:solidFill>
              </a:rPr>
              <a:t>желто-зеленый</a:t>
            </a:r>
            <a:r>
              <a:rPr lang="ru-RU" sz="2600">
                <a:solidFill>
                  <a:schemeClr val="folHlink"/>
                </a:solidFill>
              </a:rPr>
              <a:t> </a:t>
            </a:r>
            <a:r>
              <a:rPr lang="ru-RU" sz="2600" b="1">
                <a:solidFill>
                  <a:schemeClr val="folHlink"/>
                </a:solidFill>
              </a:rPr>
              <a:t>цвет</a:t>
            </a:r>
            <a:endParaRPr lang="ru-RU" sz="2600" b="1" baseline="30000">
              <a:solidFill>
                <a:schemeClr val="folHlink"/>
              </a:solidFill>
            </a:endParaRPr>
          </a:p>
          <a:p>
            <a:r>
              <a:rPr lang="en-US" sz="2800" b="1"/>
              <a:t>e</a:t>
            </a:r>
            <a:r>
              <a:rPr lang="en-US" sz="2800" b="1" baseline="-25000"/>
              <a:t>g</a:t>
            </a:r>
            <a:r>
              <a:rPr lang="en-US" sz="2800" b="1">
                <a:sym typeface="Symbol" pitchFamily="18" charset="2"/>
              </a:rPr>
              <a:t></a:t>
            </a:r>
            <a:r>
              <a:rPr lang="en-US" sz="2800" b="1"/>
              <a:t> t</a:t>
            </a:r>
            <a:r>
              <a:rPr lang="en-US" sz="2800" b="1" baseline="-25000"/>
              <a:t>2g</a:t>
            </a:r>
            <a:endParaRPr lang="ru-RU" sz="2800" b="1" baseline="-25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Image-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420938"/>
            <a:ext cx="50800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3" name="Picture 3" descr="Image-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133600"/>
            <a:ext cx="38100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611188" y="188913"/>
            <a:ext cx="82089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Электронные спектры поглощения (окраска)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88938"/>
            <a:ext cx="878522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60350"/>
            <a:ext cx="8135938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88913"/>
            <a:ext cx="7200900" cy="583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148263" y="6284913"/>
            <a:ext cx="3840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FF"/>
                </a:solidFill>
              </a:rPr>
              <a:t>1 кДж/моль = 83.593 см</a:t>
            </a:r>
            <a:r>
              <a:rPr lang="ru-RU" sz="2400" b="1" baseline="30000">
                <a:solidFill>
                  <a:srgbClr val="0000FF"/>
                </a:solidFill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Спектрохимический ряд металлов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600200"/>
            <a:ext cx="8640763" cy="4525963"/>
          </a:xfrm>
        </p:spPr>
        <p:txBody>
          <a:bodyPr/>
          <a:lstStyle/>
          <a:p>
            <a:r>
              <a:rPr lang="en-US" sz="3600" b="1"/>
              <a:t>Mn</a:t>
            </a:r>
            <a:r>
              <a:rPr lang="en-US" sz="3600" b="1" baseline="30000"/>
              <a:t>2+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ru-RU" sz="3600" b="1">
                <a:sym typeface="Symbol" pitchFamily="18" charset="2"/>
              </a:rPr>
              <a:t> </a:t>
            </a:r>
            <a:r>
              <a:rPr lang="en-US" sz="3600" b="1"/>
              <a:t>Ni</a:t>
            </a:r>
            <a:r>
              <a:rPr lang="en-US" sz="3600" b="1" baseline="30000"/>
              <a:t>2+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Co</a:t>
            </a:r>
            <a:r>
              <a:rPr lang="en-US" sz="3600" b="1" baseline="30000"/>
              <a:t>2+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Fe</a:t>
            </a:r>
            <a:r>
              <a:rPr lang="en-US" sz="3600" b="1" baseline="30000"/>
              <a:t>2+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ru-RU" sz="3600" b="1">
                <a:sym typeface="Symbol" pitchFamily="18" charset="2"/>
              </a:rPr>
              <a:t> </a:t>
            </a:r>
            <a:r>
              <a:rPr lang="en-US" sz="3600" b="1"/>
              <a:t>Fe</a:t>
            </a:r>
            <a:r>
              <a:rPr lang="en-US" sz="3600" b="1" baseline="30000"/>
              <a:t>3+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Co</a:t>
            </a:r>
            <a:r>
              <a:rPr lang="en-US" sz="3600" b="1" baseline="30000"/>
              <a:t>3+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Mn</a:t>
            </a:r>
            <a:r>
              <a:rPr lang="en-US" sz="3600" b="1" baseline="30000"/>
              <a:t>4+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ru-RU" sz="3600" b="1">
                <a:sym typeface="Symbol" pitchFamily="18" charset="2"/>
              </a:rPr>
              <a:t> </a:t>
            </a:r>
            <a:r>
              <a:rPr lang="en-US" sz="3600" b="1"/>
              <a:t>Rh</a:t>
            </a:r>
            <a:r>
              <a:rPr lang="en-US" sz="3600" b="1" baseline="30000"/>
              <a:t>3+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ru-RU" sz="3600" b="1">
                <a:sym typeface="Symbol" pitchFamily="18" charset="2"/>
              </a:rPr>
              <a:t> </a:t>
            </a:r>
            <a:r>
              <a:rPr lang="en-US" sz="3600" b="1"/>
              <a:t>Pd</a:t>
            </a:r>
            <a:r>
              <a:rPr lang="en-US" sz="3600" b="1" baseline="30000"/>
              <a:t>4+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</a:t>
            </a:r>
            <a:r>
              <a:rPr lang="en-US" sz="3600" b="1"/>
              <a:t> Pt</a:t>
            </a:r>
            <a:r>
              <a:rPr lang="en-US" sz="3600" b="1" baseline="30000"/>
              <a:t>4+</a:t>
            </a:r>
          </a:p>
          <a:p>
            <a:r>
              <a:rPr lang="en-US"/>
              <a:t>Δ</a:t>
            </a:r>
            <a:r>
              <a:rPr lang="en-US" baseline="-25000"/>
              <a:t>o</a:t>
            </a:r>
            <a:r>
              <a:rPr lang="ru-RU"/>
              <a:t> возрастает при увеличении степени окисления металла (меньше размер катиона, короче длина связи </a:t>
            </a:r>
            <a:r>
              <a:rPr lang="en-US"/>
              <a:t>M</a:t>
            </a:r>
            <a:r>
              <a:rPr lang="en-US" b="1">
                <a:cs typeface="Arial" charset="0"/>
              </a:rPr>
              <a:t>–</a:t>
            </a:r>
            <a:r>
              <a:rPr lang="en-US"/>
              <a:t>L</a:t>
            </a:r>
            <a:r>
              <a:rPr lang="ru-RU"/>
              <a:t>).</a:t>
            </a:r>
            <a:endParaRPr lang="en-US"/>
          </a:p>
          <a:p>
            <a:r>
              <a:rPr lang="en-US"/>
              <a:t>Δ</a:t>
            </a:r>
            <a:r>
              <a:rPr lang="en-US" baseline="-25000"/>
              <a:t>o</a:t>
            </a:r>
            <a:r>
              <a:rPr lang="ru-RU"/>
              <a:t> возрастает по группе при увеличении атомного номера (4</a:t>
            </a:r>
            <a:r>
              <a:rPr lang="en-US"/>
              <a:t>d</a:t>
            </a:r>
            <a:r>
              <a:rPr lang="ru-RU"/>
              <a:t>-, 5</a:t>
            </a:r>
            <a:r>
              <a:rPr lang="en-US"/>
              <a:t>d</a:t>
            </a:r>
            <a:r>
              <a:rPr lang="ru-RU"/>
              <a:t>-орбитали более диффузные, чем 3</a:t>
            </a:r>
            <a:r>
              <a:rPr lang="en-US"/>
              <a:t>d</a:t>
            </a:r>
            <a:r>
              <a:rPr lang="ru-RU"/>
              <a:t>-орбитали)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71278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75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573463"/>
            <a:ext cx="722471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15888"/>
            <a:ext cx="8785225" cy="865187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Магнитные свойства комплексов</a:t>
            </a:r>
          </a:p>
        </p:txBody>
      </p:sp>
      <p:pic>
        <p:nvPicPr>
          <p:cNvPr id="105475" name="Picture 4" descr="magn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268413"/>
            <a:ext cx="287496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 Box 5"/>
          <p:cNvSpPr txBox="1">
            <a:spLocks noChangeArrowheads="1"/>
          </p:cNvSpPr>
          <p:nvPr/>
        </p:nvSpPr>
        <p:spPr bwMode="auto">
          <a:xfrm>
            <a:off x="395288" y="5373688"/>
            <a:ext cx="8748712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Диамагнитные вещества  выталкиваются из магнитного поля.</a:t>
            </a:r>
          </a:p>
          <a:p>
            <a:endParaRPr lang="ru-RU" sz="1600" b="1"/>
          </a:p>
          <a:p>
            <a:r>
              <a:rPr lang="ru-RU" sz="2100" b="1"/>
              <a:t>Парамагнитные вещества  втягиваются в магнитное поле (можно определить число неспаренных электронов)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8" name="Group 4"/>
          <p:cNvGrpSpPr>
            <a:grpSpLocks/>
          </p:cNvGrpSpPr>
          <p:nvPr/>
        </p:nvGrpSpPr>
        <p:grpSpPr bwMode="auto">
          <a:xfrm>
            <a:off x="827088" y="333375"/>
            <a:ext cx="7480300" cy="5040313"/>
            <a:chOff x="521" y="210"/>
            <a:chExt cx="4712" cy="3175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21" y="210"/>
              <a:ext cx="4712" cy="3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867" name="Rectangle 3"/>
            <p:cNvSpPr>
              <a:spLocks noChangeArrowheads="1"/>
            </p:cNvSpPr>
            <p:nvPr/>
          </p:nvSpPr>
          <p:spPr bwMode="auto">
            <a:xfrm>
              <a:off x="4059" y="2931"/>
              <a:ext cx="545" cy="4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69" name="AutoShape 5"/>
          <p:cNvSpPr>
            <a:spLocks noChangeArrowheads="1"/>
          </p:cNvSpPr>
          <p:nvPr/>
        </p:nvSpPr>
        <p:spPr bwMode="auto">
          <a:xfrm rot="459691">
            <a:off x="8101013" y="1268413"/>
            <a:ext cx="576262" cy="2305050"/>
          </a:xfrm>
          <a:prstGeom prst="curvedLeftArrow">
            <a:avLst>
              <a:gd name="adj1" fmla="val 24370"/>
              <a:gd name="adj2" fmla="val 78445"/>
              <a:gd name="adj3" fmla="val 589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60350"/>
            <a:ext cx="7448550" cy="471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516563"/>
            <a:ext cx="7224713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75"/>
            <a:ext cx="9144000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986338"/>
            <a:ext cx="7640637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1042988" y="0"/>
            <a:ext cx="7272337" cy="4870450"/>
            <a:chOff x="657" y="0"/>
            <a:chExt cx="4581" cy="3068"/>
          </a:xfrm>
        </p:grpSpPr>
        <p:pic>
          <p:nvPicPr>
            <p:cNvPr id="32770" name="Picture 2"/>
            <p:cNvPicPr>
              <a:picLocks noChangeAspect="1" noChangeArrowheads="1"/>
            </p:cNvPicPr>
            <p:nvPr/>
          </p:nvPicPr>
          <p:blipFill>
            <a:blip r:embed="rId3">
              <a:lum bright="-18000" contrast="46000"/>
            </a:blip>
            <a:srcRect/>
            <a:stretch>
              <a:fillRect/>
            </a:stretch>
          </p:blipFill>
          <p:spPr bwMode="auto">
            <a:xfrm>
              <a:off x="657" y="0"/>
              <a:ext cx="4581" cy="3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772" name="Text Box 4"/>
            <p:cNvSpPr txBox="1">
              <a:spLocks noChangeArrowheads="1"/>
            </p:cNvSpPr>
            <p:nvPr/>
          </p:nvSpPr>
          <p:spPr bwMode="auto">
            <a:xfrm>
              <a:off x="839" y="1344"/>
              <a:ext cx="1005" cy="2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900">
                  <a:latin typeface="Times New Roman" pitchFamily="18" charset="0"/>
                </a:rPr>
                <a:t>Учитываются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850" y="835025"/>
            <a:ext cx="7480300" cy="519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2" name="Group 22"/>
          <p:cNvGrpSpPr>
            <a:grpSpLocks/>
          </p:cNvGrpSpPr>
          <p:nvPr/>
        </p:nvGrpSpPr>
        <p:grpSpPr bwMode="auto">
          <a:xfrm>
            <a:off x="46038" y="260350"/>
            <a:ext cx="9097962" cy="6324600"/>
            <a:chOff x="29" y="164"/>
            <a:chExt cx="5731" cy="3984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" y="164"/>
              <a:ext cx="5731" cy="3984"/>
            </a:xfrm>
            <a:prstGeom prst="rect">
              <a:avLst/>
            </a:prstGeom>
            <a:noFill/>
          </p:spPr>
        </p:pic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748" y="2953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Оксалато (ох)</a:t>
              </a:r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748" y="3244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Оксо </a:t>
              </a:r>
            </a:p>
          </p:txBody>
        </p:sp>
        <p:sp>
          <p:nvSpPr>
            <p:cNvPr id="5129" name="Text Box 9"/>
            <p:cNvSpPr txBox="1">
              <a:spLocks noChangeArrowheads="1"/>
            </p:cNvSpPr>
            <p:nvPr/>
          </p:nvSpPr>
          <p:spPr bwMode="auto">
            <a:xfrm>
              <a:off x="748" y="3521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Гидридо</a:t>
              </a:r>
            </a:p>
          </p:txBody>
        </p:sp>
        <p:sp>
          <p:nvSpPr>
            <p:cNvPr id="5130" name="Text Box 10"/>
            <p:cNvSpPr txBox="1">
              <a:spLocks noChangeArrowheads="1"/>
            </p:cNvSpPr>
            <p:nvPr/>
          </p:nvSpPr>
          <p:spPr bwMode="auto">
            <a:xfrm>
              <a:off x="748" y="2659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Гидроксо</a:t>
              </a:r>
            </a:p>
          </p:txBody>
        </p:sp>
        <p:sp>
          <p:nvSpPr>
            <p:cNvPr id="5131" name="Text Box 11"/>
            <p:cNvSpPr txBox="1">
              <a:spLocks noChangeArrowheads="1"/>
            </p:cNvSpPr>
            <p:nvPr/>
          </p:nvSpPr>
          <p:spPr bwMode="auto">
            <a:xfrm>
              <a:off x="748" y="2387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Циано</a:t>
              </a:r>
            </a:p>
          </p:txBody>
        </p: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748" y="2110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Хлоро</a:t>
              </a:r>
            </a:p>
          </p:txBody>
        </p:sp>
        <p:sp>
          <p:nvSpPr>
            <p:cNvPr id="5133" name="Text Box 13"/>
            <p:cNvSpPr txBox="1">
              <a:spLocks noChangeArrowheads="1"/>
            </p:cNvSpPr>
            <p:nvPr/>
          </p:nvSpPr>
          <p:spPr bwMode="auto">
            <a:xfrm>
              <a:off x="748" y="1797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Карбонил</a:t>
              </a:r>
            </a:p>
          </p:txBody>
        </p:sp>
        <p:sp>
          <p:nvSpPr>
            <p:cNvPr id="5134" name="Text Box 14"/>
            <p:cNvSpPr txBox="1">
              <a:spLocks noChangeArrowheads="1"/>
            </p:cNvSpPr>
            <p:nvPr/>
          </p:nvSpPr>
          <p:spPr bwMode="auto">
            <a:xfrm>
              <a:off x="748" y="1525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Аммин</a:t>
              </a:r>
            </a:p>
          </p:txBody>
        </p:sp>
        <p:sp>
          <p:nvSpPr>
            <p:cNvPr id="5135" name="Text Box 15"/>
            <p:cNvSpPr txBox="1">
              <a:spLocks noChangeArrowheads="1"/>
            </p:cNvSpPr>
            <p:nvPr/>
          </p:nvSpPr>
          <p:spPr bwMode="auto">
            <a:xfrm>
              <a:off x="748" y="1253"/>
              <a:ext cx="104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Аква</a:t>
              </a:r>
            </a:p>
          </p:txBody>
        </p:sp>
        <p:sp>
          <p:nvSpPr>
            <p:cNvPr id="5136" name="Text Box 16"/>
            <p:cNvSpPr txBox="1">
              <a:spLocks noChangeArrowheads="1"/>
            </p:cNvSpPr>
            <p:nvPr/>
          </p:nvSpPr>
          <p:spPr bwMode="auto">
            <a:xfrm>
              <a:off x="3833" y="1249"/>
              <a:ext cx="1451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Этилендиамин (</a:t>
              </a:r>
              <a:r>
                <a:rPr lang="en-US"/>
                <a:t>en</a:t>
              </a:r>
              <a:r>
                <a:rPr lang="ru-RU"/>
                <a:t>)</a:t>
              </a:r>
            </a:p>
          </p:txBody>
        </p:sp>
        <p:sp>
          <p:nvSpPr>
            <p:cNvPr id="5137" name="Text Box 17"/>
            <p:cNvSpPr txBox="1">
              <a:spLocks noChangeArrowheads="1"/>
            </p:cNvSpPr>
            <p:nvPr/>
          </p:nvSpPr>
          <p:spPr bwMode="auto">
            <a:xfrm>
              <a:off x="3787" y="1525"/>
              <a:ext cx="1815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Ацетилацетонато (</a:t>
              </a:r>
              <a:r>
                <a:rPr lang="en-US"/>
                <a:t>acac</a:t>
              </a:r>
              <a:r>
                <a:rPr lang="ru-RU"/>
                <a:t>)</a:t>
              </a:r>
            </a:p>
          </p:txBody>
        </p:sp>
        <p:sp>
          <p:nvSpPr>
            <p:cNvPr id="5138" name="Text Box 18"/>
            <p:cNvSpPr txBox="1">
              <a:spLocks noChangeArrowheads="1"/>
            </p:cNvSpPr>
            <p:nvPr/>
          </p:nvSpPr>
          <p:spPr bwMode="auto">
            <a:xfrm>
              <a:off x="3787" y="1797"/>
              <a:ext cx="1815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Диэтилентриамин (</a:t>
              </a:r>
              <a:r>
                <a:rPr lang="en-US"/>
                <a:t>dien</a:t>
              </a:r>
              <a:r>
                <a:rPr lang="ru-RU"/>
                <a:t>)</a:t>
              </a:r>
            </a:p>
          </p:txBody>
        </p:sp>
        <p:sp>
          <p:nvSpPr>
            <p:cNvPr id="5139" name="Text Box 19"/>
            <p:cNvSpPr txBox="1">
              <a:spLocks noChangeArrowheads="1"/>
            </p:cNvSpPr>
            <p:nvPr/>
          </p:nvSpPr>
          <p:spPr bwMode="auto">
            <a:xfrm>
              <a:off x="3833" y="2110"/>
              <a:ext cx="1451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Глицинато (</a:t>
              </a:r>
              <a:r>
                <a:rPr lang="en-US"/>
                <a:t>gly</a:t>
              </a:r>
              <a:r>
                <a:rPr lang="ru-RU"/>
                <a:t>)</a:t>
              </a:r>
            </a:p>
          </p:txBody>
        </p:sp>
        <p:sp>
          <p:nvSpPr>
            <p:cNvPr id="5140" name="Text Box 20"/>
            <p:cNvSpPr txBox="1">
              <a:spLocks noChangeArrowheads="1"/>
            </p:cNvSpPr>
            <p:nvPr/>
          </p:nvSpPr>
          <p:spPr bwMode="auto">
            <a:xfrm>
              <a:off x="3833" y="2659"/>
              <a:ext cx="1723" cy="231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2,2-Бипиридин (</a:t>
              </a:r>
              <a:r>
                <a:rPr lang="en-US"/>
                <a:t>bipy</a:t>
              </a:r>
              <a:r>
                <a:rPr lang="ru-RU"/>
                <a:t>)</a:t>
              </a:r>
            </a:p>
          </p:txBody>
        </p:sp>
        <p:sp>
          <p:nvSpPr>
            <p:cNvPr id="5141" name="Text Box 21"/>
            <p:cNvSpPr txBox="1">
              <a:spLocks noChangeArrowheads="1"/>
            </p:cNvSpPr>
            <p:nvPr/>
          </p:nvSpPr>
          <p:spPr bwMode="auto">
            <a:xfrm>
              <a:off x="3833" y="3434"/>
              <a:ext cx="1632" cy="404"/>
            </a:xfrm>
            <a:prstGeom prst="rect">
              <a:avLst/>
            </a:prstGeom>
            <a:solidFill>
              <a:srgbClr val="D1F29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/>
                <a:t>Этилендиаминтетра-ацетато (</a:t>
              </a:r>
              <a:r>
                <a:rPr lang="en-US"/>
                <a:t>edta</a:t>
              </a:r>
              <a:r>
                <a:rPr lang="ru-RU"/>
                <a:t>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35250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100388"/>
            <a:ext cx="6875462" cy="375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3051175" y="0"/>
            <a:ext cx="43608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</a:rPr>
              <a:t>Молекулярные орбитали </a:t>
            </a:r>
          </a:p>
          <a:p>
            <a:pPr algn="ctr"/>
            <a:r>
              <a:rPr lang="ru-RU" sz="2800" b="1">
                <a:latin typeface="Times New Roman" pitchFamily="18" charset="0"/>
              </a:rPr>
              <a:t>многоатомных молекул</a:t>
            </a: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2700338" y="1773238"/>
            <a:ext cx="64436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Используется метод групповых орбиталей лигандов</a:t>
            </a:r>
          </a:p>
          <a:p>
            <a:pPr>
              <a:buFontTx/>
              <a:buChar char="-"/>
            </a:pPr>
            <a:r>
              <a:rPr lang="ru-RU" sz="2000" b="1"/>
              <a:t> взаимодействие ц.а. с АО остальных атомов</a:t>
            </a:r>
            <a:r>
              <a:rPr lang="ru-RU" sz="2000"/>
              <a:t>, </a:t>
            </a:r>
          </a:p>
          <a:p>
            <a:r>
              <a:rPr lang="ru-RU" sz="2000"/>
              <a:t>а не АО всех атомов друг с другом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250825" y="4021138"/>
            <a:ext cx="21256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2</a:t>
            </a:r>
            <a:r>
              <a:rPr lang="en-US" sz="2400" i="1">
                <a:latin typeface="Times New Roman" pitchFamily="18" charset="0"/>
              </a:rPr>
              <a:t>s</a:t>
            </a:r>
            <a:r>
              <a:rPr lang="en-US" sz="2400">
                <a:latin typeface="Times New Roman" pitchFamily="18" charset="0"/>
              </a:rPr>
              <a:t>            </a:t>
            </a:r>
            <a:r>
              <a:rPr lang="ru-RU" sz="2400">
                <a:latin typeface="Times New Roman" pitchFamily="18" charset="0"/>
              </a:rPr>
              <a:t>ГОЛ</a:t>
            </a:r>
            <a:r>
              <a:rPr lang="en-US" sz="2400">
                <a:latin typeface="Times New Roman" pitchFamily="18" charset="0"/>
              </a:rPr>
              <a:t>1</a:t>
            </a:r>
            <a:endParaRPr lang="ru-RU" sz="2400">
              <a:latin typeface="Times New Roman" pitchFamily="18" charset="0"/>
            </a:endParaRPr>
          </a:p>
          <a:p>
            <a:endParaRPr lang="ru-RU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2</a:t>
            </a:r>
            <a:r>
              <a:rPr lang="en-US" sz="2400" i="1">
                <a:latin typeface="Times New Roman" pitchFamily="18" charset="0"/>
              </a:rPr>
              <a:t>p</a:t>
            </a:r>
            <a:r>
              <a:rPr lang="en-US" sz="2400" baseline="-25000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          </a:t>
            </a:r>
            <a:r>
              <a:rPr lang="ru-RU" sz="2400">
                <a:latin typeface="Times New Roman" pitchFamily="18" charset="0"/>
              </a:rPr>
              <a:t>ГОЛ2</a:t>
            </a:r>
          </a:p>
          <a:p>
            <a:endParaRPr lang="ru-RU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2</a:t>
            </a:r>
            <a:r>
              <a:rPr lang="en-US" sz="2400" i="1">
                <a:latin typeface="Times New Roman" pitchFamily="18" charset="0"/>
              </a:rPr>
              <a:t>p</a:t>
            </a:r>
            <a:r>
              <a:rPr lang="en-US" sz="2400" baseline="-25000">
                <a:latin typeface="Times New Roman" pitchFamily="18" charset="0"/>
              </a:rPr>
              <a:t>y</a:t>
            </a:r>
            <a:r>
              <a:rPr lang="en-US" sz="2400">
                <a:latin typeface="Times New Roman" pitchFamily="18" charset="0"/>
              </a:rPr>
              <a:t>          </a:t>
            </a:r>
            <a:r>
              <a:rPr lang="ru-RU" sz="2400">
                <a:latin typeface="Times New Roman" pitchFamily="18" charset="0"/>
              </a:rPr>
              <a:t>ГОЛ3</a:t>
            </a:r>
          </a:p>
          <a:p>
            <a:endParaRPr lang="ru-RU" sz="2400">
              <a:latin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</a:rPr>
              <a:t>2</a:t>
            </a:r>
            <a:r>
              <a:rPr lang="en-US" sz="2400" i="1">
                <a:latin typeface="Times New Roman" pitchFamily="18" charset="0"/>
              </a:rPr>
              <a:t>p</a:t>
            </a:r>
            <a:r>
              <a:rPr lang="en-US" sz="2400" baseline="-25000">
                <a:latin typeface="Times New Roman" pitchFamily="18" charset="0"/>
              </a:rPr>
              <a:t>z</a:t>
            </a:r>
            <a:r>
              <a:rPr lang="en-US" sz="2400">
                <a:latin typeface="Times New Roman" pitchFamily="18" charset="0"/>
              </a:rPr>
              <a:t>          </a:t>
            </a:r>
            <a:r>
              <a:rPr lang="ru-RU" sz="2400">
                <a:latin typeface="Times New Roman" pitchFamily="18" charset="0"/>
              </a:rPr>
              <a:t>ГОЛ4</a:t>
            </a:r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4575" y="1268413"/>
            <a:ext cx="682942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4148" name="AutoShape 4"/>
          <p:cNvSpPr>
            <a:spLocks noChangeArrowheads="1"/>
          </p:cNvSpPr>
          <p:nvPr/>
        </p:nvSpPr>
        <p:spPr bwMode="auto">
          <a:xfrm>
            <a:off x="179388" y="4652963"/>
            <a:ext cx="2232025" cy="2014537"/>
          </a:xfrm>
          <a:prstGeom prst="wedgeRectCallout">
            <a:avLst>
              <a:gd name="adj1" fmla="val 167282"/>
              <a:gd name="adj2" fmla="val -7379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>
              <a:latin typeface="Times New Roman" pitchFamily="18" charset="0"/>
            </a:endParaRPr>
          </a:p>
        </p:txBody>
      </p:sp>
      <p:sp>
        <p:nvSpPr>
          <p:cNvPr id="134149" name="Line 5"/>
          <p:cNvSpPr>
            <a:spLocks noChangeShapeType="1"/>
          </p:cNvSpPr>
          <p:nvPr/>
        </p:nvSpPr>
        <p:spPr bwMode="auto">
          <a:xfrm>
            <a:off x="827088" y="4308475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150" name="Line 6"/>
          <p:cNvSpPr>
            <a:spLocks noChangeShapeType="1"/>
          </p:cNvSpPr>
          <p:nvPr/>
        </p:nvSpPr>
        <p:spPr bwMode="auto">
          <a:xfrm>
            <a:off x="827088" y="6469063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151" name="Line 7"/>
          <p:cNvSpPr>
            <a:spLocks noChangeShapeType="1"/>
          </p:cNvSpPr>
          <p:nvPr/>
        </p:nvSpPr>
        <p:spPr bwMode="auto">
          <a:xfrm>
            <a:off x="827088" y="5748338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>
            <a:off x="827088" y="5029200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250825" y="260350"/>
            <a:ext cx="8526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Энергетические диаграммы МО гетероядерных многоатомных молекул</a:t>
            </a:r>
          </a:p>
        </p:txBody>
      </p:sp>
      <p:sp>
        <p:nvSpPr>
          <p:cNvPr id="134154" name="Text Box 10"/>
          <p:cNvSpPr txBox="1">
            <a:spLocks noChangeArrowheads="1"/>
          </p:cNvSpPr>
          <p:nvPr/>
        </p:nvSpPr>
        <p:spPr bwMode="auto">
          <a:xfrm>
            <a:off x="447675" y="993775"/>
            <a:ext cx="10144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СН</a:t>
            </a:r>
            <a:r>
              <a:rPr lang="ru-RU" sz="3600" baseline="-25000"/>
              <a:t>4</a:t>
            </a:r>
          </a:p>
        </p:txBody>
      </p:sp>
      <p:sp>
        <p:nvSpPr>
          <p:cNvPr id="134155" name="Text Box 11"/>
          <p:cNvSpPr txBox="1">
            <a:spLocks noChangeArrowheads="1"/>
          </p:cNvSpPr>
          <p:nvPr/>
        </p:nvSpPr>
        <p:spPr bwMode="auto">
          <a:xfrm>
            <a:off x="250825" y="2060575"/>
            <a:ext cx="21796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i="1">
                <a:latin typeface="Times New Roman" pitchFamily="18" charset="0"/>
              </a:rPr>
              <a:t>соответствие орбиталей по симметрии:</a:t>
            </a:r>
          </a:p>
        </p:txBody>
      </p:sp>
      <p:sp>
        <p:nvSpPr>
          <p:cNvPr id="134156" name="Text Box 12"/>
          <p:cNvSpPr txBox="1">
            <a:spLocks noChangeArrowheads="1"/>
          </p:cNvSpPr>
          <p:nvPr/>
        </p:nvSpPr>
        <p:spPr bwMode="auto">
          <a:xfrm>
            <a:off x="323850" y="3429000"/>
            <a:ext cx="210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3333CC"/>
                </a:solidFill>
              </a:rPr>
              <a:t>АО</a:t>
            </a:r>
            <a:r>
              <a:rPr lang="ru-RU" b="1" baseline="-25000">
                <a:solidFill>
                  <a:srgbClr val="3333CC"/>
                </a:solidFill>
              </a:rPr>
              <a:t>С</a:t>
            </a:r>
            <a:r>
              <a:rPr lang="ru-RU" b="1">
                <a:solidFill>
                  <a:srgbClr val="3333CC"/>
                </a:solidFill>
              </a:rPr>
              <a:t>              АО</a:t>
            </a:r>
            <a:r>
              <a:rPr lang="ru-RU" b="1" baseline="-25000">
                <a:solidFill>
                  <a:srgbClr val="3333CC"/>
                </a:solidFill>
              </a:rPr>
              <a:t>Н</a:t>
            </a:r>
            <a:r>
              <a:rPr lang="ru-RU" b="1">
                <a:solidFill>
                  <a:srgbClr val="3333CC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4" name="Group 4"/>
          <p:cNvGrpSpPr>
            <a:grpSpLocks/>
          </p:cNvGrpSpPr>
          <p:nvPr/>
        </p:nvGrpSpPr>
        <p:grpSpPr bwMode="auto">
          <a:xfrm>
            <a:off x="323850" y="404813"/>
            <a:ext cx="8569325" cy="6192837"/>
            <a:chOff x="204" y="255"/>
            <a:chExt cx="5398" cy="3901"/>
          </a:xfrm>
        </p:grpSpPr>
        <p:pic>
          <p:nvPicPr>
            <p:cNvPr id="3072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" y="255"/>
              <a:ext cx="5352" cy="3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4830" y="2704"/>
              <a:ext cx="772" cy="14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3700" y="676275"/>
            <a:ext cx="581660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0"/>
            <a:ext cx="6985000" cy="653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8027988" y="3968750"/>
            <a:ext cx="935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ВЗМО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8027988" y="2133600"/>
            <a:ext cx="960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НВМО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7092950" y="5445125"/>
            <a:ext cx="1898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6600"/>
                </a:solidFill>
              </a:rPr>
              <a:t>Связывающие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7019925" y="3357563"/>
            <a:ext cx="21669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0000FF"/>
                </a:solidFill>
              </a:rPr>
              <a:t>Несвязывающие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7092950" y="1412875"/>
            <a:ext cx="2030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CC0000"/>
                </a:solidFill>
              </a:rPr>
              <a:t>Разрыхляющие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6988"/>
            <a:ext cx="8229600" cy="115728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Молекулярные орбитали СО</a:t>
            </a:r>
            <a:r>
              <a:rPr lang="ru-RU"/>
              <a:t> 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2100" name="Picture 4" descr="fig160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196975"/>
            <a:ext cx="7488238" cy="540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158750" y="2871788"/>
            <a:ext cx="1428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400" b="1">
                <a:solidFill>
                  <a:srgbClr val="0000FF"/>
                </a:solidFill>
                <a:cs typeface="Arial" charset="0"/>
              </a:rPr>
              <a:t>σ</a:t>
            </a:r>
            <a:r>
              <a:rPr lang="en-US" sz="2400" b="1">
                <a:solidFill>
                  <a:srgbClr val="0000FF"/>
                </a:solidFill>
                <a:cs typeface="Arial" charset="0"/>
              </a:rPr>
              <a:t>-</a:t>
            </a:r>
            <a:r>
              <a:rPr lang="ru-RU" sz="2400" b="1">
                <a:solidFill>
                  <a:srgbClr val="0000FF"/>
                </a:solidFill>
                <a:cs typeface="Arial" charset="0"/>
              </a:rPr>
              <a:t>донор</a:t>
            </a:r>
            <a:endParaRPr lang="el-GR" sz="2400" b="1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132102" name="Text Box 6"/>
          <p:cNvSpPr txBox="1">
            <a:spLocks noChangeArrowheads="1"/>
          </p:cNvSpPr>
          <p:nvPr/>
        </p:nvSpPr>
        <p:spPr bwMode="auto">
          <a:xfrm>
            <a:off x="6732588" y="3500438"/>
            <a:ext cx="1903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400" b="1">
                <a:solidFill>
                  <a:srgbClr val="CC0000"/>
                </a:solidFill>
                <a:cs typeface="Arial" charset="0"/>
              </a:rPr>
              <a:t>π</a:t>
            </a:r>
            <a:r>
              <a:rPr lang="en-US" sz="2400" b="1">
                <a:solidFill>
                  <a:srgbClr val="CC0000"/>
                </a:solidFill>
                <a:cs typeface="Arial" charset="0"/>
              </a:rPr>
              <a:t>-</a:t>
            </a:r>
            <a:r>
              <a:rPr lang="ru-RU" sz="2400" b="1">
                <a:solidFill>
                  <a:srgbClr val="CC0000"/>
                </a:solidFill>
                <a:cs typeface="Arial" charset="0"/>
              </a:rPr>
              <a:t>акцептор</a:t>
            </a:r>
            <a:endParaRPr lang="el-GR" sz="2400" b="1">
              <a:solidFill>
                <a:srgbClr val="CC0000"/>
              </a:solidFill>
              <a:cs typeface="Arial" charset="0"/>
            </a:endParaRPr>
          </a:p>
        </p:txBody>
      </p:sp>
      <p:sp>
        <p:nvSpPr>
          <p:cNvPr id="132103" name="Text Box 7"/>
          <p:cNvSpPr txBox="1">
            <a:spLocks noChangeArrowheads="1"/>
          </p:cNvSpPr>
          <p:nvPr/>
        </p:nvSpPr>
        <p:spPr bwMode="auto">
          <a:xfrm>
            <a:off x="323850" y="3789363"/>
            <a:ext cx="935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FF"/>
                </a:solidFill>
              </a:rPr>
              <a:t>ВЗМО</a:t>
            </a:r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7740650" y="1989138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CC0000"/>
                </a:solidFill>
              </a:rPr>
              <a:t>НВМО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1" grpId="0"/>
      <p:bldP spid="13210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1835150" y="188913"/>
            <a:ext cx="58388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>
                <a:solidFill>
                  <a:srgbClr val="000099"/>
                </a:solidFill>
                <a:latin typeface="Times New Roman" pitchFamily="18" charset="0"/>
              </a:rPr>
              <a:t>Влияние π-лигандов</a:t>
            </a:r>
          </a:p>
        </p:txBody>
      </p:sp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268413"/>
            <a:ext cx="311150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2325" y="1268413"/>
            <a:ext cx="3206750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2897188"/>
            <a:ext cx="2087563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1078" name="Rectangle 6"/>
          <p:cNvSpPr>
            <a:spLocks noChangeArrowheads="1"/>
          </p:cNvSpPr>
          <p:nvPr/>
        </p:nvSpPr>
        <p:spPr bwMode="auto">
          <a:xfrm>
            <a:off x="3635375" y="6021388"/>
            <a:ext cx="2259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C0000"/>
                </a:solidFill>
                <a:latin typeface="Times New Roman" pitchFamily="18" charset="0"/>
              </a:rPr>
              <a:t>π-акцептор</a:t>
            </a:r>
          </a:p>
        </p:txBody>
      </p:sp>
      <p:sp>
        <p:nvSpPr>
          <p:cNvPr id="131079" name="Rectangle 7"/>
          <p:cNvSpPr>
            <a:spLocks noChangeArrowheads="1"/>
          </p:cNvSpPr>
          <p:nvPr/>
        </p:nvSpPr>
        <p:spPr bwMode="auto">
          <a:xfrm>
            <a:off x="3779838" y="1341438"/>
            <a:ext cx="16144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ru-RU" sz="3200" b="1">
                <a:solidFill>
                  <a:srgbClr val="000099"/>
                </a:solidFill>
                <a:latin typeface="Times New Roman" pitchFamily="18" charset="0"/>
              </a:rPr>
              <a:t>-донор</a:t>
            </a:r>
          </a:p>
        </p:txBody>
      </p:sp>
      <p:sp>
        <p:nvSpPr>
          <p:cNvPr id="131080" name="Line 8"/>
          <p:cNvSpPr>
            <a:spLocks noChangeShapeType="1"/>
          </p:cNvSpPr>
          <p:nvPr/>
        </p:nvSpPr>
        <p:spPr bwMode="auto">
          <a:xfrm flipH="1">
            <a:off x="2771775" y="1844675"/>
            <a:ext cx="1079500" cy="1296988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1081" name="Line 9"/>
          <p:cNvSpPr>
            <a:spLocks noChangeShapeType="1"/>
          </p:cNvSpPr>
          <p:nvPr/>
        </p:nvSpPr>
        <p:spPr bwMode="auto">
          <a:xfrm flipH="1" flipV="1">
            <a:off x="827088" y="5661025"/>
            <a:ext cx="2736850" cy="7207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1082" name="Line 10"/>
          <p:cNvSpPr>
            <a:spLocks noChangeShapeType="1"/>
          </p:cNvSpPr>
          <p:nvPr/>
        </p:nvSpPr>
        <p:spPr bwMode="auto">
          <a:xfrm>
            <a:off x="5291138" y="1844675"/>
            <a:ext cx="1009650" cy="1296988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1083" name="Line 11"/>
          <p:cNvSpPr>
            <a:spLocks noChangeShapeType="1"/>
          </p:cNvSpPr>
          <p:nvPr/>
        </p:nvSpPr>
        <p:spPr bwMode="auto">
          <a:xfrm flipV="1">
            <a:off x="5867400" y="5732463"/>
            <a:ext cx="2665413" cy="576262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1084" name="Text Box 12"/>
          <p:cNvSpPr txBox="1">
            <a:spLocks noChangeArrowheads="1"/>
          </p:cNvSpPr>
          <p:nvPr/>
        </p:nvSpPr>
        <p:spPr bwMode="auto">
          <a:xfrm>
            <a:off x="2679700" y="1073150"/>
            <a:ext cx="52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00FF"/>
                </a:solidFill>
              </a:rPr>
              <a:t>(</a:t>
            </a:r>
            <a:r>
              <a:rPr lang="en-US" b="1">
                <a:solidFill>
                  <a:srgbClr val="0000FF"/>
                </a:solidFill>
              </a:rPr>
              <a:t>F</a:t>
            </a:r>
            <a:r>
              <a:rPr lang="en-US" b="1" baseline="30000">
                <a:solidFill>
                  <a:srgbClr val="0000FF"/>
                </a:solidFill>
              </a:rPr>
              <a:t>-</a:t>
            </a:r>
            <a:r>
              <a:rPr lang="en-US" b="1">
                <a:solidFill>
                  <a:srgbClr val="0000FF"/>
                </a:solidFill>
              </a:rPr>
              <a:t>)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31085" name="Text Box 13"/>
          <p:cNvSpPr txBox="1">
            <a:spLocks noChangeArrowheads="1"/>
          </p:cNvSpPr>
          <p:nvPr/>
        </p:nvSpPr>
        <p:spPr bwMode="auto">
          <a:xfrm>
            <a:off x="8583613" y="1073150"/>
            <a:ext cx="52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C0000"/>
                </a:solidFill>
              </a:rPr>
              <a:t>CO</a:t>
            </a:r>
            <a:endParaRPr lang="ru-RU" b="1">
              <a:solidFill>
                <a:srgbClr val="CC0000"/>
              </a:solidFill>
            </a:endParaRPr>
          </a:p>
        </p:txBody>
      </p:sp>
      <p:grpSp>
        <p:nvGrpSpPr>
          <p:cNvPr id="131088" name="Group 16"/>
          <p:cNvGrpSpPr>
            <a:grpSpLocks/>
          </p:cNvGrpSpPr>
          <p:nvPr/>
        </p:nvGrpSpPr>
        <p:grpSpPr bwMode="auto">
          <a:xfrm>
            <a:off x="2916238" y="1773238"/>
            <a:ext cx="360362" cy="3317875"/>
            <a:chOff x="1837" y="1117"/>
            <a:chExt cx="227" cy="2090"/>
          </a:xfrm>
        </p:grpSpPr>
        <p:sp>
          <p:nvSpPr>
            <p:cNvPr id="131086" name="Text Box 14"/>
            <p:cNvSpPr txBox="1">
              <a:spLocks noChangeArrowheads="1"/>
            </p:cNvSpPr>
            <p:nvPr/>
          </p:nvSpPr>
          <p:spPr bwMode="auto">
            <a:xfrm>
              <a:off x="1837" y="2976"/>
              <a:ext cx="204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FF"/>
                  </a:solidFill>
                </a:rPr>
                <a:t>р</a:t>
              </a:r>
            </a:p>
          </p:txBody>
        </p:sp>
        <p:sp>
          <p:nvSpPr>
            <p:cNvPr id="131087" name="Text Box 15"/>
            <p:cNvSpPr txBox="1">
              <a:spLocks noChangeArrowheads="1"/>
            </p:cNvSpPr>
            <p:nvPr/>
          </p:nvSpPr>
          <p:spPr bwMode="auto">
            <a:xfrm>
              <a:off x="1857" y="1117"/>
              <a:ext cx="207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 b="1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8" grpId="0"/>
      <p:bldP spid="131079" grpId="0"/>
      <p:bldP spid="131080" grpId="0" animBg="1"/>
      <p:bldP spid="131080" grpId="1" animBg="1"/>
      <p:bldP spid="131081" grpId="0" animBg="1"/>
      <p:bldP spid="131081" grpId="1" animBg="1"/>
      <p:bldP spid="131082" grpId="0" animBg="1"/>
      <p:bldP spid="131083" grpId="0" animBg="1"/>
      <p:bldP spid="131084" grpId="0"/>
      <p:bldP spid="13108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88913"/>
            <a:ext cx="8229600" cy="1084262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Методы синтеза КС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341438"/>
            <a:ext cx="8435975" cy="4784725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ru-RU" sz="2400" b="1"/>
              <a:t>реакции обмена в водных растворах;</a:t>
            </a:r>
          </a:p>
          <a:p>
            <a:pPr marL="609600" indent="-609600">
              <a:buFontTx/>
              <a:buAutoNum type="arabicParenR"/>
            </a:pPr>
            <a:r>
              <a:rPr lang="ru-RU" sz="2400" b="1"/>
              <a:t>реакции обмена в неводных растворах;</a:t>
            </a:r>
          </a:p>
          <a:p>
            <a:pPr marL="609600" indent="-609600">
              <a:buFontTx/>
              <a:buNone/>
            </a:pPr>
            <a:r>
              <a:rPr lang="ru-RU" sz="2400" b="1"/>
              <a:t>3) 	окислительно-восстановительные реакции </a:t>
            </a:r>
            <a:br>
              <a:rPr lang="ru-RU" sz="2400" b="1"/>
            </a:br>
            <a:r>
              <a:rPr lang="ru-RU" sz="2400" b="1"/>
              <a:t>в растворах.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323850" y="3556000"/>
            <a:ext cx="84248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</a:t>
            </a:r>
            <a:r>
              <a:rPr lang="ru-RU" sz="2400" b="1"/>
              <a:t>Реакция </a:t>
            </a:r>
            <a:r>
              <a:rPr lang="en-US" sz="2400" b="1"/>
              <a:t>CuSO</a:t>
            </a:r>
            <a:r>
              <a:rPr lang="en-US" sz="2400" b="1" baseline="-25000"/>
              <a:t>4</a:t>
            </a:r>
            <a:r>
              <a:rPr lang="en-US" sz="2400" b="1"/>
              <a:t> </a:t>
            </a:r>
            <a:r>
              <a:rPr lang="ru-RU" sz="2400" b="1"/>
              <a:t>в воде с аммиаком:</a:t>
            </a:r>
          </a:p>
          <a:p>
            <a:pPr algn="ctr">
              <a:spcBef>
                <a:spcPct val="50000"/>
              </a:spcBef>
            </a:pPr>
            <a:r>
              <a:rPr lang="en-US" sz="2400" b="1"/>
              <a:t>[Cu(H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4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  <a:r>
              <a:rPr lang="en-US" sz="2400" b="1"/>
              <a:t>  + 4NH</a:t>
            </a:r>
            <a:r>
              <a:rPr lang="en-US" sz="2400" b="1" baseline="-25000"/>
              <a:t>3</a:t>
            </a:r>
            <a:r>
              <a:rPr lang="en-US" sz="2400" b="1"/>
              <a:t>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[Cu(NH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4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  <a:r>
              <a:rPr lang="en-US" sz="2400" b="1"/>
              <a:t>  + 4H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endParaRPr lang="ru-RU" sz="2400" b="1"/>
          </a:p>
          <a:p>
            <a:pPr>
              <a:spcBef>
                <a:spcPct val="50000"/>
              </a:spcBef>
            </a:pPr>
            <a:r>
              <a:rPr lang="ru-RU" sz="2400"/>
              <a:t>	 </a:t>
            </a:r>
            <a:r>
              <a:rPr lang="ru-RU" sz="2400" b="1"/>
              <a:t>голубой р-р                  темно-синий р-р</a:t>
            </a:r>
            <a:endParaRPr lang="en-US" sz="2400" b="1"/>
          </a:p>
          <a:p>
            <a:pPr>
              <a:spcBef>
                <a:spcPct val="50000"/>
              </a:spcBef>
            </a:pPr>
            <a:r>
              <a:rPr lang="en-US" sz="2400" b="1"/>
              <a:t> </a:t>
            </a:r>
            <a:r>
              <a:rPr lang="ru-RU" sz="2400" b="1"/>
              <a:t>Добавление этанола приводит к осаждению </a:t>
            </a:r>
            <a:endParaRPr lang="en-US" sz="2400" b="1"/>
          </a:p>
          <a:p>
            <a:pPr>
              <a:spcBef>
                <a:spcPct val="50000"/>
              </a:spcBef>
            </a:pPr>
            <a:r>
              <a:rPr lang="en-US" sz="2400" b="1"/>
              <a:t> </a:t>
            </a:r>
            <a:r>
              <a:rPr lang="ru-RU" sz="2400" b="1"/>
              <a:t>кристаллов </a:t>
            </a:r>
            <a:r>
              <a:rPr lang="en-US" sz="2400" b="1"/>
              <a:t>[Cu(NH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4</a:t>
            </a:r>
            <a:r>
              <a:rPr lang="en-US" sz="2400" b="1"/>
              <a:t>]SO</a:t>
            </a:r>
            <a:r>
              <a:rPr lang="en-US" sz="2400" b="1" baseline="-25000"/>
              <a:t>4</a:t>
            </a:r>
            <a:r>
              <a:rPr lang="ru-RU" sz="2400" b="1"/>
              <a:t> </a:t>
            </a:r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323850" y="4652963"/>
            <a:ext cx="8351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323850" y="981075"/>
            <a:ext cx="8135938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Реакция </a:t>
            </a:r>
            <a:r>
              <a:rPr lang="en-US" sz="2400" b="1"/>
              <a:t>NiCl</a:t>
            </a:r>
            <a:r>
              <a:rPr lang="en-US" sz="2400" b="1" baseline="-25000"/>
              <a:t>2</a:t>
            </a:r>
            <a:r>
              <a:rPr lang="en-US" sz="2400" b="1"/>
              <a:t> </a:t>
            </a:r>
            <a:r>
              <a:rPr lang="ru-RU" sz="2400" b="1"/>
              <a:t>в воде с аммиаком:</a:t>
            </a:r>
          </a:p>
          <a:p>
            <a:endParaRPr lang="en-US" sz="2400" b="1"/>
          </a:p>
          <a:p>
            <a:pPr algn="ctr"/>
            <a:r>
              <a:rPr lang="en-US" sz="2400" b="1"/>
              <a:t>[Ni(H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  <a:r>
              <a:rPr lang="en-US" sz="2400" b="1"/>
              <a:t>  + 6NH</a:t>
            </a:r>
            <a:r>
              <a:rPr lang="en-US" sz="2400" b="1" baseline="-25000"/>
              <a:t>3</a:t>
            </a:r>
            <a:r>
              <a:rPr lang="en-US" sz="2400" b="1"/>
              <a:t>  = [Ni(NH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  <a:r>
              <a:rPr lang="en-US" sz="2400" b="1"/>
              <a:t>  + 6H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</a:p>
          <a:p>
            <a:r>
              <a:rPr lang="ru-RU" b="1"/>
              <a:t>	</a:t>
            </a:r>
            <a:r>
              <a:rPr lang="ru-RU" sz="2400" b="1"/>
              <a:t>зеленый р-р</a:t>
            </a:r>
            <a:r>
              <a:rPr lang="ru-RU" sz="2000" b="1"/>
              <a:t>	</a:t>
            </a:r>
            <a:r>
              <a:rPr lang="ru-RU" b="1"/>
              <a:t>      </a:t>
            </a:r>
            <a:r>
              <a:rPr lang="ru-RU" sz="2400" b="1"/>
              <a:t>фиолетовый р-р</a:t>
            </a:r>
          </a:p>
          <a:p>
            <a:endParaRPr lang="ru-RU" sz="2400" b="1"/>
          </a:p>
          <a:p>
            <a:r>
              <a:rPr lang="ru-RU" sz="2600" b="1"/>
              <a:t>Высаливание:</a:t>
            </a:r>
            <a:r>
              <a:rPr lang="ru-RU" b="1"/>
              <a:t> </a:t>
            </a:r>
            <a:r>
              <a:rPr lang="ru-RU" sz="2400" b="1"/>
              <a:t>добавление </a:t>
            </a:r>
            <a:r>
              <a:rPr lang="en-US" sz="2400" b="1"/>
              <a:t>NH</a:t>
            </a:r>
            <a:r>
              <a:rPr lang="en-US" sz="2400" b="1" baseline="-25000"/>
              <a:t>4</a:t>
            </a:r>
            <a:r>
              <a:rPr lang="en-US" sz="2400" b="1"/>
              <a:t>Cl </a:t>
            </a:r>
            <a:r>
              <a:rPr lang="ru-RU" sz="2400" b="1"/>
              <a:t>приводит </a:t>
            </a:r>
            <a:br>
              <a:rPr lang="ru-RU" sz="2400" b="1"/>
            </a:br>
            <a:r>
              <a:rPr lang="ru-RU" sz="2400" b="1"/>
              <a:t>к осаждению кристаллов </a:t>
            </a:r>
            <a:r>
              <a:rPr lang="en-US" sz="2400" b="1"/>
              <a:t>[Ni(NH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]Cl</a:t>
            </a:r>
            <a:r>
              <a:rPr lang="en-US" sz="2400" b="1" baseline="-25000"/>
              <a:t>2</a:t>
            </a:r>
            <a:r>
              <a:rPr lang="ru-RU" sz="2400" b="1"/>
              <a:t> 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468313" y="4365625"/>
            <a:ext cx="82804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15000"/>
              </a:spcBef>
            </a:pPr>
            <a:r>
              <a:rPr lang="en-US" sz="2400" b="1"/>
              <a:t>K</a:t>
            </a:r>
            <a:r>
              <a:rPr lang="en-US" sz="2400" b="1" baseline="-25000"/>
              <a:t>3</a:t>
            </a:r>
            <a:r>
              <a:rPr lang="en-US" sz="2400" b="1"/>
              <a:t>[RhCl</a:t>
            </a:r>
            <a:r>
              <a:rPr lang="en-US" sz="2400" b="1" baseline="-25000"/>
              <a:t>6</a:t>
            </a:r>
            <a:r>
              <a:rPr lang="en-US" sz="2400" b="1"/>
              <a:t>] + 3K</a:t>
            </a:r>
            <a:r>
              <a:rPr lang="en-US" sz="2400" b="1" baseline="-25000"/>
              <a:t>2</a:t>
            </a:r>
            <a:r>
              <a:rPr lang="en-US" sz="2400" b="1"/>
              <a:t>C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r>
              <a:rPr lang="en-US" sz="2400" b="1" baseline="-25000"/>
              <a:t>4</a:t>
            </a:r>
            <a:r>
              <a:rPr lang="en-US" sz="2400" b="1"/>
              <a:t>  = K</a:t>
            </a:r>
            <a:r>
              <a:rPr lang="en-US" sz="2400" b="1" baseline="-25000"/>
              <a:t>3</a:t>
            </a:r>
            <a:r>
              <a:rPr lang="en-US" sz="2400" b="1"/>
              <a:t>[Rh(C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r>
              <a:rPr lang="en-US" sz="2400" b="1" baseline="-25000"/>
              <a:t>4</a:t>
            </a:r>
            <a:r>
              <a:rPr lang="en-US" sz="2400" b="1"/>
              <a:t>)</a:t>
            </a:r>
            <a:r>
              <a:rPr lang="en-US" sz="2400" b="1" baseline="-25000"/>
              <a:t>3</a:t>
            </a:r>
            <a:r>
              <a:rPr lang="en-US" sz="2400" b="1"/>
              <a:t>] + 6KCl</a:t>
            </a:r>
          </a:p>
          <a:p>
            <a:pPr>
              <a:spcBef>
                <a:spcPct val="15000"/>
              </a:spcBef>
            </a:pPr>
            <a:r>
              <a:rPr lang="ru-RU"/>
              <a:t>	</a:t>
            </a:r>
            <a:r>
              <a:rPr lang="ru-RU" sz="2400" b="1"/>
              <a:t>красный р-р	        желтый осадок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Кипячение в воде 2 часа приводит к образованию кристаллов </a:t>
            </a:r>
            <a:r>
              <a:rPr lang="en-US" sz="2400" b="1"/>
              <a:t>K</a:t>
            </a:r>
            <a:r>
              <a:rPr lang="en-US" sz="2400" b="1" baseline="-25000"/>
              <a:t>3</a:t>
            </a:r>
            <a:r>
              <a:rPr lang="en-US" sz="2400" b="1"/>
              <a:t>[Rh(C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r>
              <a:rPr lang="en-US" sz="2400" b="1" baseline="-25000"/>
              <a:t>4</a:t>
            </a:r>
            <a:r>
              <a:rPr lang="en-US" sz="2400" b="1"/>
              <a:t>)</a:t>
            </a:r>
            <a:r>
              <a:rPr lang="en-US" sz="2400" b="1" baseline="-25000"/>
              <a:t>3</a:t>
            </a:r>
            <a:r>
              <a:rPr lang="en-US" sz="2400" b="1"/>
              <a:t>]</a:t>
            </a:r>
            <a:r>
              <a:rPr lang="ru-RU" sz="2400" b="1" baseline="-25000"/>
              <a:t> 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642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Примеры синтеза 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Реакции синтеза в неводных растворах</a:t>
            </a: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95288" y="1557338"/>
            <a:ext cx="8353425" cy="468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400" b="1"/>
              <a:t>[Cr(H</a:t>
            </a:r>
            <a:r>
              <a:rPr lang="en-US" sz="2400" b="1" baseline="-25000"/>
              <a:t>2</a:t>
            </a:r>
            <a:r>
              <a:rPr lang="en-US" sz="2400" b="1"/>
              <a:t>O)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3+</a:t>
            </a:r>
            <a:r>
              <a:rPr lang="ru-RU" sz="2400" b="1"/>
              <a:t> +</a:t>
            </a:r>
            <a:r>
              <a:rPr lang="en-US" sz="2400" b="1"/>
              <a:t> 3en </a:t>
            </a:r>
            <a:r>
              <a:rPr lang="en-US" sz="2400" b="1">
                <a:sym typeface="Wingdings 3" pitchFamily="18" charset="2"/>
              </a:rPr>
              <a:t></a:t>
            </a:r>
            <a:r>
              <a:rPr lang="en-US" sz="2400" b="1"/>
              <a:t> Cr(OH)</a:t>
            </a:r>
            <a:r>
              <a:rPr lang="en-US" sz="2400" b="1" baseline="-25000"/>
              <a:t>3</a:t>
            </a:r>
            <a:r>
              <a:rPr lang="en-US" sz="2400" b="1"/>
              <a:t> + 3enH</a:t>
            </a:r>
            <a:r>
              <a:rPr lang="en-US" sz="2400" b="1" baseline="30000"/>
              <a:t>+</a:t>
            </a:r>
            <a:r>
              <a:rPr lang="en-US" sz="2400" b="1"/>
              <a:t> + 3H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endParaRPr lang="ru-RU" sz="2400" b="1"/>
          </a:p>
          <a:p>
            <a:pPr>
              <a:spcBef>
                <a:spcPct val="20000"/>
              </a:spcBef>
            </a:pPr>
            <a:r>
              <a:rPr lang="ru-RU"/>
              <a:t>	  </a:t>
            </a:r>
            <a:r>
              <a:rPr lang="ru-RU" sz="2400" b="1"/>
              <a:t>фиолетовый р-р</a:t>
            </a:r>
            <a:r>
              <a:rPr lang="ru-RU" sz="2000" b="1"/>
              <a:t>	</a:t>
            </a:r>
            <a:r>
              <a:rPr lang="ru-RU"/>
              <a:t>         </a:t>
            </a:r>
            <a:r>
              <a:rPr lang="ru-RU" sz="2400" b="1"/>
              <a:t>осадок</a:t>
            </a:r>
            <a:endParaRPr lang="en-US" sz="2400" b="1"/>
          </a:p>
          <a:p>
            <a:pPr>
              <a:spcBef>
                <a:spcPct val="50000"/>
              </a:spcBef>
            </a:pPr>
            <a:r>
              <a:rPr lang="ru-RU" sz="2400" b="1"/>
              <a:t>Реакция в воде приводит к гидролизу!</a:t>
            </a:r>
          </a:p>
          <a:p>
            <a:pPr>
              <a:spcBef>
                <a:spcPct val="50000"/>
              </a:spcBef>
            </a:pPr>
            <a:endParaRPr lang="ru-RU" sz="1400" b="1"/>
          </a:p>
          <a:p>
            <a:pPr algn="ctr">
              <a:spcBef>
                <a:spcPct val="25000"/>
              </a:spcBef>
            </a:pPr>
            <a:r>
              <a:rPr lang="en-US" sz="2400" b="1"/>
              <a:t>CrCl</a:t>
            </a:r>
            <a:r>
              <a:rPr lang="en-US" sz="2400" b="1" baseline="-25000"/>
              <a:t>3</a:t>
            </a:r>
            <a:r>
              <a:rPr lang="en-US" sz="2400" b="1"/>
              <a:t>(</a:t>
            </a:r>
            <a:r>
              <a:rPr lang="ru-RU" sz="2400" b="1"/>
              <a:t>безводный) + 3</a:t>
            </a:r>
            <a:r>
              <a:rPr lang="en-US" sz="2400" b="1"/>
              <a:t>en </a:t>
            </a:r>
            <a:r>
              <a:rPr lang="en-US" sz="2400" b="1">
                <a:cs typeface="Arial" charset="0"/>
              </a:rPr>
              <a:t>→</a:t>
            </a:r>
            <a:r>
              <a:rPr lang="en-US" sz="2400" b="1"/>
              <a:t>  [Cr(en)</a:t>
            </a:r>
            <a:r>
              <a:rPr lang="en-US" sz="2400" b="1" baseline="-25000"/>
              <a:t>3</a:t>
            </a:r>
            <a:r>
              <a:rPr lang="en-US" sz="2400" b="1"/>
              <a:t>]Cl</a:t>
            </a:r>
            <a:r>
              <a:rPr lang="en-US" sz="2400" b="1" baseline="-25000"/>
              <a:t>3</a:t>
            </a:r>
          </a:p>
          <a:p>
            <a:pPr>
              <a:spcBef>
                <a:spcPct val="25000"/>
              </a:spcBef>
            </a:pPr>
            <a:r>
              <a:rPr lang="ru-RU"/>
              <a:t>		</a:t>
            </a:r>
            <a:r>
              <a:rPr lang="ru-RU" sz="2400" b="1"/>
              <a:t>пурпурный</a:t>
            </a:r>
            <a:r>
              <a:rPr lang="ru-RU" sz="2400"/>
              <a:t>	</a:t>
            </a:r>
            <a:r>
              <a:rPr lang="ru-RU"/>
              <a:t>		</a:t>
            </a:r>
            <a:r>
              <a:rPr lang="ru-RU" sz="2400" b="1"/>
              <a:t>желтый</a:t>
            </a:r>
          </a:p>
          <a:p>
            <a:pPr>
              <a:spcBef>
                <a:spcPct val="50000"/>
              </a:spcBef>
            </a:pPr>
            <a:endParaRPr lang="ru-RU" sz="2400" b="1"/>
          </a:p>
          <a:p>
            <a:pPr>
              <a:spcBef>
                <a:spcPct val="50000"/>
              </a:spcBef>
            </a:pPr>
            <a:r>
              <a:rPr lang="ru-RU" sz="2400" b="1"/>
              <a:t>Реакция в диэтиловом эфире приводит к получению комплекса</a:t>
            </a:r>
            <a:endParaRPr lang="en-US" sz="2400"/>
          </a:p>
          <a:p>
            <a:pPr>
              <a:spcBef>
                <a:spcPct val="50000"/>
              </a:spcBef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19113"/>
            <a:ext cx="828040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8" y="0"/>
            <a:ext cx="8964612" cy="1989138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Окислительно-восстановительные </a:t>
            </a:r>
            <a:br>
              <a:rPr lang="ru-RU" sz="4000" b="1">
                <a:solidFill>
                  <a:schemeClr val="tx1"/>
                </a:solidFill>
              </a:rPr>
            </a:br>
            <a:r>
              <a:rPr lang="ru-RU" sz="4000" b="1">
                <a:solidFill>
                  <a:schemeClr val="tx1"/>
                </a:solidFill>
              </a:rPr>
              <a:t>реакции в растворах</a:t>
            </a:r>
          </a:p>
        </p:txBody>
      </p:sp>
      <p:sp>
        <p:nvSpPr>
          <p:cNvPr id="111619" name="Text Box 4"/>
          <p:cNvSpPr txBox="1">
            <a:spLocks noChangeArrowheads="1"/>
          </p:cNvSpPr>
          <p:nvPr/>
        </p:nvSpPr>
        <p:spPr bwMode="auto">
          <a:xfrm>
            <a:off x="611188" y="1916113"/>
            <a:ext cx="7993062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Комплексы </a:t>
            </a:r>
            <a:r>
              <a:rPr lang="en-US" sz="2400" b="1"/>
              <a:t>Co</a:t>
            </a:r>
            <a:r>
              <a:rPr lang="ru-RU" sz="2400" b="1" baseline="30000"/>
              <a:t>3</a:t>
            </a:r>
            <a:r>
              <a:rPr lang="en-US" sz="2400" b="1" baseline="30000"/>
              <a:t>+</a:t>
            </a:r>
            <a:r>
              <a:rPr lang="en-US" sz="2400" b="1"/>
              <a:t> </a:t>
            </a:r>
            <a:r>
              <a:rPr lang="ru-RU" sz="2400" b="1"/>
              <a:t>кинетически инертны</a:t>
            </a:r>
            <a:r>
              <a:rPr lang="en-US" sz="2400" b="1"/>
              <a:t>, </a:t>
            </a:r>
            <a:r>
              <a:rPr lang="ru-RU" sz="2400" b="1"/>
              <a:t>поэтому </a:t>
            </a:r>
            <a:br>
              <a:rPr lang="ru-RU" sz="2400" b="1"/>
            </a:br>
            <a:r>
              <a:rPr lang="ru-RU" sz="2400" b="1"/>
              <a:t>их часто получают окислением соответствующих комплексов </a:t>
            </a:r>
            <a:r>
              <a:rPr lang="en-US" sz="2400" b="1"/>
              <a:t>Co</a:t>
            </a:r>
            <a:r>
              <a:rPr lang="en-US" sz="2400" b="1" baseline="30000"/>
              <a:t>2+</a:t>
            </a:r>
            <a:r>
              <a:rPr lang="en-US" sz="2400" b="1"/>
              <a:t>:</a:t>
            </a:r>
            <a:endParaRPr lang="ru-RU" sz="2400" b="1"/>
          </a:p>
          <a:p>
            <a:pPr>
              <a:spcBef>
                <a:spcPct val="50000"/>
              </a:spcBef>
            </a:pPr>
            <a:r>
              <a:rPr lang="en-US" sz="2400" b="1"/>
              <a:t>CoCl</a:t>
            </a:r>
            <a:r>
              <a:rPr lang="en-US" sz="2400" b="1" baseline="-25000"/>
              <a:t>2</a:t>
            </a:r>
            <a:r>
              <a:rPr lang="en-US" sz="2400" b="1" baseline="30000"/>
              <a:t>.</a:t>
            </a:r>
            <a:r>
              <a:rPr lang="en-US" sz="2400" b="1"/>
              <a:t>6H</a:t>
            </a:r>
            <a:r>
              <a:rPr lang="en-US" sz="2400" b="1" baseline="-25000"/>
              <a:t>2</a:t>
            </a:r>
            <a:r>
              <a:rPr lang="en-US" sz="2400" b="1"/>
              <a:t>O + </a:t>
            </a:r>
            <a:r>
              <a:rPr lang="ru-RU" sz="2400" b="1"/>
              <a:t>водный аммиак + кислород воздуха </a:t>
            </a:r>
            <a:br>
              <a:rPr lang="ru-RU" sz="2400" b="1"/>
            </a:br>
            <a:r>
              <a:rPr lang="ru-RU" sz="2400" b="1"/>
              <a:t>(или пероксид водорода) </a:t>
            </a:r>
            <a:r>
              <a:rPr lang="ru-RU" sz="2400"/>
              <a:t>– </a:t>
            </a:r>
            <a:r>
              <a:rPr lang="ru-RU" sz="2400" b="1"/>
              <a:t>получают </a:t>
            </a:r>
            <a:r>
              <a:rPr lang="en-US" sz="2400" b="1"/>
              <a:t>[Co(NH</a:t>
            </a:r>
            <a:r>
              <a:rPr lang="en-US" sz="2400" b="1" baseline="-25000"/>
              <a:t>3</a:t>
            </a:r>
            <a:r>
              <a:rPr lang="en-US" sz="2400" b="1"/>
              <a:t>)</a:t>
            </a:r>
            <a:r>
              <a:rPr lang="en-US" sz="2400" b="1" baseline="-25000"/>
              <a:t>6</a:t>
            </a:r>
            <a:r>
              <a:rPr lang="en-US" sz="2400" b="1"/>
              <a:t>]Cl</a:t>
            </a:r>
            <a:r>
              <a:rPr lang="en-US" sz="2400" b="1" baseline="-25000"/>
              <a:t>3</a:t>
            </a:r>
            <a:r>
              <a:rPr lang="ru-RU" sz="2400" b="1"/>
              <a:t>.</a:t>
            </a:r>
            <a:endParaRPr lang="en-US" sz="2400" b="1" baseline="-25000"/>
          </a:p>
          <a:p>
            <a:pPr>
              <a:spcBef>
                <a:spcPct val="50000"/>
              </a:spcBef>
            </a:pPr>
            <a:endParaRPr lang="en-US" sz="1200" b="1"/>
          </a:p>
          <a:p>
            <a:pPr algn="ctr">
              <a:spcBef>
                <a:spcPct val="50000"/>
              </a:spcBef>
            </a:pPr>
            <a:r>
              <a:rPr lang="en-US" sz="2400" b="1"/>
              <a:t>K</a:t>
            </a:r>
            <a:r>
              <a:rPr lang="en-US" sz="2400" b="1" baseline="-25000"/>
              <a:t>2</a:t>
            </a:r>
            <a:r>
              <a:rPr lang="en-US" sz="2400" b="1"/>
              <a:t>[Ni(CN)</a:t>
            </a:r>
            <a:r>
              <a:rPr lang="en-US" sz="2400" b="1" baseline="-25000"/>
              <a:t>4</a:t>
            </a:r>
            <a:r>
              <a:rPr lang="en-US" sz="2400" b="1"/>
              <a:t>] + 2K = K</a:t>
            </a:r>
            <a:r>
              <a:rPr lang="en-US" sz="2400" b="1" baseline="-25000"/>
              <a:t>4</a:t>
            </a:r>
            <a:r>
              <a:rPr lang="en-US" sz="2400" b="1"/>
              <a:t>[Ni(CN)</a:t>
            </a:r>
            <a:r>
              <a:rPr lang="en-US" sz="2400" b="1" baseline="-25000"/>
              <a:t>4</a:t>
            </a:r>
            <a:r>
              <a:rPr lang="en-US" sz="2400" b="1"/>
              <a:t>]</a:t>
            </a:r>
            <a:endParaRPr lang="ru-RU" sz="2400" b="1"/>
          </a:p>
          <a:p>
            <a:pPr>
              <a:spcBef>
                <a:spcPct val="50000"/>
              </a:spcBef>
            </a:pPr>
            <a:r>
              <a:rPr lang="en-US" sz="2400" b="1"/>
              <a:t>			Ni</a:t>
            </a:r>
            <a:r>
              <a:rPr lang="en-US" sz="2400" b="1" baseline="30000"/>
              <a:t>2+</a:t>
            </a:r>
            <a:r>
              <a:rPr lang="en-US" sz="2400" b="1"/>
              <a:t>			Ni</a:t>
            </a:r>
            <a:r>
              <a:rPr lang="en-US" sz="2400" b="1" baseline="30000"/>
              <a:t>0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Реакцию восстановления проводят в жидком аммиаке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AutoShape 2"/>
          <p:cNvSpPr>
            <a:spLocks noChangeArrowheads="1"/>
          </p:cNvSpPr>
          <p:nvPr/>
        </p:nvSpPr>
        <p:spPr bwMode="auto">
          <a:xfrm>
            <a:off x="71438" y="2566988"/>
            <a:ext cx="8964612" cy="12223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lin ang="5400000" scaled="1"/>
          </a:gradFill>
          <a:ln w="25400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883" name="AutoShape 3"/>
          <p:cNvSpPr>
            <a:spLocks noChangeArrowheads="1"/>
          </p:cNvSpPr>
          <p:nvPr/>
        </p:nvSpPr>
        <p:spPr bwMode="auto">
          <a:xfrm>
            <a:off x="250825" y="188913"/>
            <a:ext cx="8604250" cy="863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lin ang="5400000" scaled="1"/>
          </a:gradFill>
          <a:ln w="25400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612775" y="188913"/>
            <a:ext cx="784701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800" b="1">
                <a:latin typeface="Times New Roman" pitchFamily="18" charset="0"/>
              </a:rPr>
              <a:t>Влияние </a:t>
            </a:r>
            <a:r>
              <a:rPr lang="ru-RU" sz="2800" b="1">
                <a:solidFill>
                  <a:srgbClr val="009900"/>
                </a:solidFill>
                <a:latin typeface="Times New Roman" pitchFamily="18" charset="0"/>
              </a:rPr>
              <a:t>комплексообразования </a:t>
            </a:r>
            <a:r>
              <a:rPr lang="ru-RU" sz="2800" b="1">
                <a:latin typeface="Times New Roman" pitchFamily="18" charset="0"/>
              </a:rPr>
              <a:t>на протекание</a:t>
            </a:r>
          </a:p>
          <a:p>
            <a:pPr algn="ctr">
              <a:lnSpc>
                <a:spcPct val="85000"/>
              </a:lnSpc>
            </a:pPr>
            <a:r>
              <a:rPr lang="ru-RU" sz="2800" b="1">
                <a:solidFill>
                  <a:srgbClr val="CC0000"/>
                </a:solidFill>
                <a:latin typeface="Times New Roman" pitchFamily="18" charset="0"/>
              </a:rPr>
              <a:t>окислительно</a:t>
            </a:r>
            <a:r>
              <a:rPr lang="ru-RU" sz="2800" b="1">
                <a:latin typeface="Times New Roman" pitchFamily="18" charset="0"/>
              </a:rPr>
              <a:t>-</a:t>
            </a:r>
            <a:r>
              <a:rPr lang="ru-RU" sz="2800" b="1">
                <a:solidFill>
                  <a:srgbClr val="6600FF"/>
                </a:solidFill>
                <a:latin typeface="Times New Roman" pitchFamily="18" charset="0"/>
              </a:rPr>
              <a:t>восстановительных</a:t>
            </a:r>
            <a:r>
              <a:rPr lang="ru-RU" sz="2800" b="1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ru-RU" sz="2800" b="1">
                <a:latin typeface="Times New Roman" pitchFamily="18" charset="0"/>
              </a:rPr>
              <a:t>реакций</a:t>
            </a:r>
          </a:p>
        </p:txBody>
      </p:sp>
      <p:sp>
        <p:nvSpPr>
          <p:cNvPr id="122885" name="Text Box 5"/>
          <p:cNvSpPr txBox="1">
            <a:spLocks noChangeArrowheads="1"/>
          </p:cNvSpPr>
          <p:nvPr/>
        </p:nvSpPr>
        <p:spPr bwMode="auto">
          <a:xfrm>
            <a:off x="914400" y="1125538"/>
            <a:ext cx="833755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Комплексообразование</a:t>
            </a:r>
            <a:r>
              <a:rPr lang="ru-RU" sz="2400" b="1">
                <a:latin typeface="Times New Roman" pitchFamily="18" charset="0"/>
              </a:rPr>
              <a:t> практически ВСЕГДА </a:t>
            </a:r>
            <a:r>
              <a:rPr lang="ru-RU" sz="2800" b="1">
                <a:solidFill>
                  <a:srgbClr val="CC0000"/>
                </a:solidFill>
                <a:latin typeface="Times New Roman" pitchFamily="18" charset="0"/>
              </a:rPr>
              <a:t>(!)</a:t>
            </a:r>
            <a:r>
              <a:rPr lang="ru-RU" sz="2400" b="1">
                <a:latin typeface="Times New Roman" pitchFamily="18" charset="0"/>
              </a:rPr>
              <a:t> приводит к УМЕНЬШЕНИЮ электродного потенциала </a:t>
            </a:r>
            <a:r>
              <a:rPr lang="ru-RU" sz="2300" b="1">
                <a:latin typeface="Times New Roman" pitchFamily="18" charset="0"/>
              </a:rPr>
              <a:t>по сравнению с соответствующей </a:t>
            </a:r>
            <a:r>
              <a:rPr lang="en-US" sz="2300" b="1">
                <a:solidFill>
                  <a:srgbClr val="0000FF"/>
                </a:solidFill>
                <a:latin typeface="Times New Roman" pitchFamily="18" charset="0"/>
              </a:rPr>
              <a:t>Red</a:t>
            </a:r>
            <a:r>
              <a:rPr lang="en-US" sz="2300" b="1">
                <a:solidFill>
                  <a:srgbClr val="CC0000"/>
                </a:solidFill>
                <a:latin typeface="Times New Roman" pitchFamily="18" charset="0"/>
              </a:rPr>
              <a:t>-Ox</a:t>
            </a:r>
            <a:r>
              <a:rPr lang="en-US" sz="2300" b="1">
                <a:latin typeface="Times New Roman" pitchFamily="18" charset="0"/>
              </a:rPr>
              <a:t> </a:t>
            </a:r>
            <a:r>
              <a:rPr lang="ru-RU" sz="2300" b="1">
                <a:latin typeface="Times New Roman" pitchFamily="18" charset="0"/>
              </a:rPr>
              <a:t>системой без него. </a:t>
            </a:r>
          </a:p>
        </p:txBody>
      </p:sp>
      <p:sp>
        <p:nvSpPr>
          <p:cNvPr id="122886" name="AutoShape 6"/>
          <p:cNvSpPr>
            <a:spLocks noChangeArrowheads="1"/>
          </p:cNvSpPr>
          <p:nvPr/>
        </p:nvSpPr>
        <p:spPr bwMode="auto">
          <a:xfrm>
            <a:off x="179388" y="1484313"/>
            <a:ext cx="649287" cy="360362"/>
          </a:xfrm>
          <a:prstGeom prst="rightArrow">
            <a:avLst>
              <a:gd name="adj1" fmla="val 50000"/>
              <a:gd name="adj2" fmla="val 450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34925" y="2565400"/>
            <a:ext cx="9109075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300" b="1">
                <a:latin typeface="Times New Roman" pitchFamily="18" charset="0"/>
              </a:rPr>
              <a:t>Это связано с тем, что </a:t>
            </a:r>
            <a:r>
              <a:rPr lang="ru-RU" sz="2300" b="1">
                <a:solidFill>
                  <a:srgbClr val="CC0000"/>
                </a:solidFill>
                <a:latin typeface="Times New Roman" pitchFamily="18" charset="0"/>
              </a:rPr>
              <a:t>комплекс образуется</a:t>
            </a:r>
            <a:r>
              <a:rPr lang="ru-RU" sz="2300" b="1">
                <a:latin typeface="Times New Roman" pitchFamily="18" charset="0"/>
              </a:rPr>
              <a:t> либо только </a:t>
            </a:r>
            <a:r>
              <a:rPr lang="ru-RU" sz="2300" b="1">
                <a:solidFill>
                  <a:srgbClr val="0000FF"/>
                </a:solidFill>
                <a:latin typeface="Times New Roman" pitchFamily="18" charset="0"/>
              </a:rPr>
              <a:t>на основе</a:t>
            </a:r>
            <a:r>
              <a:rPr lang="ru-RU" sz="2300" b="1">
                <a:latin typeface="Times New Roman" pitchFamily="18" charset="0"/>
              </a:rPr>
              <a:t> </a:t>
            </a:r>
            <a:r>
              <a:rPr lang="ru-RU" sz="2300" b="1">
                <a:solidFill>
                  <a:srgbClr val="0000FF"/>
                </a:solidFill>
                <a:latin typeface="Times New Roman" pitchFamily="18" charset="0"/>
              </a:rPr>
              <a:t>окисленной </a:t>
            </a:r>
            <a:r>
              <a:rPr lang="ru-RU" sz="2300" b="1">
                <a:latin typeface="Times New Roman" pitchFamily="18" charset="0"/>
              </a:rPr>
              <a:t>формы, либо, в случае образования комплекса обеими формами, </a:t>
            </a:r>
            <a:r>
              <a:rPr lang="ru-RU" sz="2300" b="1" u="sng">
                <a:latin typeface="Times New Roman" pitchFamily="18" charset="0"/>
              </a:rPr>
              <a:t>комплекс на базе </a:t>
            </a:r>
            <a:r>
              <a:rPr lang="ru-RU" sz="2300" b="1" u="sng">
                <a:solidFill>
                  <a:srgbClr val="CC0000"/>
                </a:solidFill>
                <a:latin typeface="Times New Roman" pitchFamily="18" charset="0"/>
              </a:rPr>
              <a:t>окисленной </a:t>
            </a:r>
            <a:r>
              <a:rPr lang="ru-RU" sz="2300" b="1" u="sng">
                <a:latin typeface="Times New Roman" pitchFamily="18" charset="0"/>
              </a:rPr>
              <a:t>формы более </a:t>
            </a:r>
            <a:r>
              <a:rPr lang="ru-RU" sz="2300" b="1" u="sng">
                <a:solidFill>
                  <a:srgbClr val="CC0000"/>
                </a:solidFill>
                <a:latin typeface="Times New Roman" pitchFamily="18" charset="0"/>
              </a:rPr>
              <a:t>устойчив</a:t>
            </a:r>
            <a:r>
              <a:rPr lang="ru-RU" sz="2300" b="1">
                <a:latin typeface="Times New Roman" pitchFamily="18" charset="0"/>
              </a:rPr>
              <a:t>.</a:t>
            </a: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971550" y="4005263"/>
            <a:ext cx="7721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В  результате  наблюдается  </a:t>
            </a:r>
            <a:r>
              <a:rPr lang="ru-RU" sz="2400" b="1">
                <a:solidFill>
                  <a:srgbClr val="CC0000"/>
                </a:solidFill>
                <a:latin typeface="Times New Roman" pitchFamily="18" charset="0"/>
              </a:rPr>
              <a:t>уменьшение</a:t>
            </a:r>
            <a:r>
              <a:rPr lang="ru-RU" sz="2400" b="1">
                <a:latin typeface="Times New Roman" pitchFamily="18" charset="0"/>
              </a:rPr>
              <a:t>  активности </a:t>
            </a:r>
          </a:p>
          <a:p>
            <a:r>
              <a:rPr lang="ru-RU" sz="2400" b="1">
                <a:latin typeface="Times New Roman" pitchFamily="18" charset="0"/>
              </a:rPr>
              <a:t>и  концентрации   </a:t>
            </a:r>
            <a:r>
              <a:rPr lang="ru-RU" sz="2400" b="1">
                <a:solidFill>
                  <a:srgbClr val="CC0000"/>
                </a:solidFill>
                <a:latin typeface="Times New Roman" pitchFamily="18" charset="0"/>
              </a:rPr>
              <a:t>окисленной  формы</a:t>
            </a:r>
            <a:r>
              <a:rPr lang="ru-RU" sz="2400" b="1">
                <a:latin typeface="Times New Roman" pitchFamily="18" charset="0"/>
              </a:rPr>
              <a:t>  по  сравнению </a:t>
            </a:r>
          </a:p>
          <a:p>
            <a:r>
              <a:rPr lang="ru-RU" sz="2400" b="1">
                <a:latin typeface="Times New Roman" pitchFamily="18" charset="0"/>
              </a:rPr>
              <a:t>с восстановленной формой и </a:t>
            </a: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электродный потенциал </a:t>
            </a:r>
          </a:p>
          <a:p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системы   снижается</a:t>
            </a:r>
            <a:r>
              <a:rPr lang="ru-RU" sz="2400" b="1">
                <a:latin typeface="Times New Roman" pitchFamily="18" charset="0"/>
              </a:rPr>
              <a:t>   по  сравнению  с  системой  без </a:t>
            </a:r>
          </a:p>
          <a:p>
            <a:r>
              <a:rPr lang="ru-RU" sz="2400" b="1">
                <a:latin typeface="Times New Roman" pitchFamily="18" charset="0"/>
              </a:rPr>
              <a:t>комплексообразования.</a:t>
            </a:r>
          </a:p>
        </p:txBody>
      </p:sp>
      <p:sp>
        <p:nvSpPr>
          <p:cNvPr id="122889" name="AutoShape 9"/>
          <p:cNvSpPr>
            <a:spLocks noChangeArrowheads="1"/>
          </p:cNvSpPr>
          <p:nvPr/>
        </p:nvSpPr>
        <p:spPr bwMode="auto">
          <a:xfrm>
            <a:off x="179388" y="4292600"/>
            <a:ext cx="649287" cy="360363"/>
          </a:xfrm>
          <a:prstGeom prst="rightArrow">
            <a:avLst>
              <a:gd name="adj1" fmla="val 50000"/>
              <a:gd name="adj2" fmla="val 450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AutoShape 2"/>
          <p:cNvSpPr>
            <a:spLocks noChangeArrowheads="1"/>
          </p:cNvSpPr>
          <p:nvPr/>
        </p:nvSpPr>
        <p:spPr bwMode="auto">
          <a:xfrm>
            <a:off x="250825" y="115888"/>
            <a:ext cx="8604250" cy="13684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FFCC"/>
              </a:gs>
            </a:gsLst>
            <a:lin ang="5400000" scaled="1"/>
          </a:gradFill>
          <a:ln w="25400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250825" y="188913"/>
            <a:ext cx="8583613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800" b="1" i="1">
                <a:solidFill>
                  <a:srgbClr val="CC0066"/>
                </a:solidFill>
                <a:latin typeface="Times New Roman" pitchFamily="18" charset="0"/>
              </a:rPr>
              <a:t>Примеры</a:t>
            </a:r>
            <a:r>
              <a:rPr lang="ru-RU" sz="2800" b="1">
                <a:latin typeface="Times New Roman" pitchFamily="18" charset="0"/>
              </a:rPr>
              <a:t> </a:t>
            </a:r>
          </a:p>
          <a:p>
            <a:pPr algn="ctr">
              <a:lnSpc>
                <a:spcPct val="85000"/>
              </a:lnSpc>
            </a:pPr>
            <a:r>
              <a:rPr lang="ru-RU" sz="2800" b="1">
                <a:latin typeface="Times New Roman" pitchFamily="18" charset="0"/>
              </a:rPr>
              <a:t>влияния комплексообразования на </a:t>
            </a:r>
          </a:p>
          <a:p>
            <a:pPr algn="ctr">
              <a:lnSpc>
                <a:spcPct val="85000"/>
              </a:lnSpc>
            </a:pPr>
            <a:r>
              <a:rPr lang="ru-RU" sz="2800" b="1">
                <a:latin typeface="Times New Roman" pitchFamily="18" charset="0"/>
              </a:rPr>
              <a:t>электродный потенциал электрохимических систем</a:t>
            </a:r>
          </a:p>
        </p:txBody>
      </p:sp>
      <p:graphicFrame>
        <p:nvGraphicFramePr>
          <p:cNvPr id="123908" name="Object 4"/>
          <p:cNvGraphicFramePr>
            <a:graphicFrameLocks noChangeAspect="1"/>
          </p:cNvGraphicFramePr>
          <p:nvPr>
            <p:ph/>
          </p:nvPr>
        </p:nvGraphicFramePr>
        <p:xfrm>
          <a:off x="136525" y="1879600"/>
          <a:ext cx="8870950" cy="3784600"/>
        </p:xfrm>
        <a:graphic>
          <a:graphicData uri="http://schemas.openxmlformats.org/presentationml/2006/ole">
            <p:oleObj spid="_x0000_s123908" name="Документ" r:id="rId3" imgW="7754905" imgH="3308879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827088" y="1125538"/>
            <a:ext cx="6799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[Co(H</a:t>
            </a:r>
            <a:r>
              <a:rPr lang="en-US" sz="2400" baseline="-25000"/>
              <a:t>2</a:t>
            </a:r>
            <a:r>
              <a:rPr lang="en-US" sz="2400"/>
              <a:t>O)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3+</a:t>
            </a:r>
            <a:r>
              <a:rPr lang="en-US" sz="2400"/>
              <a:t> + e</a:t>
            </a:r>
            <a:r>
              <a:rPr lang="en-US" sz="2400" baseline="30000">
                <a:cs typeface="Arial" charset="0"/>
              </a:rPr>
              <a:t>–</a:t>
            </a:r>
            <a:r>
              <a:rPr lang="en-US" sz="2400"/>
              <a:t> </a:t>
            </a:r>
            <a:r>
              <a:rPr lang="en-US" sz="2400">
                <a:cs typeface="Arial" charset="0"/>
              </a:rPr>
              <a:t>→ </a:t>
            </a:r>
            <a:r>
              <a:rPr lang="en-US" sz="2400"/>
              <a:t>[Co(H</a:t>
            </a:r>
            <a:r>
              <a:rPr lang="en-US" sz="2400" baseline="-25000"/>
              <a:t>2</a:t>
            </a:r>
            <a:r>
              <a:rPr lang="en-US" sz="2400"/>
              <a:t>O)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2+</a:t>
            </a:r>
            <a:r>
              <a:rPr lang="en-US" sz="2400"/>
              <a:t>,     </a:t>
            </a:r>
            <a:r>
              <a:rPr lang="en-US" sz="2400" b="1" i="1"/>
              <a:t>E</a:t>
            </a:r>
            <a:r>
              <a:rPr lang="en-US" sz="2400" baseline="30000"/>
              <a:t>0</a:t>
            </a:r>
            <a:r>
              <a:rPr lang="en-US" sz="2400" baseline="-25000"/>
              <a:t>1</a:t>
            </a:r>
            <a:r>
              <a:rPr lang="en-US" sz="2400"/>
              <a:t> = 1.84 B</a:t>
            </a:r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179388" y="182563"/>
            <a:ext cx="8972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/>
              <a:t>Связь стабильности комплекса в ОВР и его константы устойчивости</a:t>
            </a: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827088" y="1700213"/>
            <a:ext cx="676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[Co(NH</a:t>
            </a:r>
            <a:r>
              <a:rPr lang="en-US" sz="2400" baseline="-25000"/>
              <a:t>3</a:t>
            </a:r>
            <a:r>
              <a:rPr lang="en-US" sz="2400"/>
              <a:t>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3+</a:t>
            </a:r>
            <a:r>
              <a:rPr lang="en-US" sz="2400"/>
              <a:t> + e</a:t>
            </a:r>
            <a:r>
              <a:rPr lang="en-US" sz="2400" baseline="30000">
                <a:cs typeface="Arial" charset="0"/>
              </a:rPr>
              <a:t>–</a:t>
            </a:r>
            <a:r>
              <a:rPr lang="en-US" sz="2400"/>
              <a:t> </a:t>
            </a:r>
            <a:r>
              <a:rPr lang="en-US" sz="2400">
                <a:cs typeface="Arial" charset="0"/>
              </a:rPr>
              <a:t>→ </a:t>
            </a:r>
            <a:r>
              <a:rPr lang="en-US" sz="2400"/>
              <a:t>[Co(NH</a:t>
            </a:r>
            <a:r>
              <a:rPr lang="en-US" sz="2400" baseline="-25000"/>
              <a:t>3</a:t>
            </a:r>
            <a:r>
              <a:rPr lang="en-US" sz="2400"/>
              <a:t>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2+</a:t>
            </a:r>
            <a:r>
              <a:rPr lang="en-US" sz="2400"/>
              <a:t>,     </a:t>
            </a:r>
            <a:r>
              <a:rPr lang="en-US" sz="2400" b="1" i="1"/>
              <a:t>E</a:t>
            </a:r>
            <a:r>
              <a:rPr lang="en-US" sz="2400" baseline="30000"/>
              <a:t>0</a:t>
            </a:r>
            <a:r>
              <a:rPr lang="en-US" sz="2400" baseline="-25000"/>
              <a:t>2</a:t>
            </a:r>
            <a:r>
              <a:rPr lang="en-US" sz="2400"/>
              <a:t> = 0.10 B</a:t>
            </a:r>
          </a:p>
        </p:txBody>
      </p:sp>
      <p:sp>
        <p:nvSpPr>
          <p:cNvPr id="124935" name="Text Box 7"/>
          <p:cNvSpPr txBox="1">
            <a:spLocks noChangeArrowheads="1"/>
          </p:cNvSpPr>
          <p:nvPr/>
        </p:nvSpPr>
        <p:spPr bwMode="auto">
          <a:xfrm>
            <a:off x="827088" y="2251075"/>
            <a:ext cx="6851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[Co(CN)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3- </a:t>
            </a:r>
            <a:r>
              <a:rPr lang="en-US" sz="2400"/>
              <a:t> + e</a:t>
            </a:r>
            <a:r>
              <a:rPr lang="en-US" sz="2400" baseline="30000">
                <a:cs typeface="Arial" charset="0"/>
              </a:rPr>
              <a:t>–</a:t>
            </a:r>
            <a:r>
              <a:rPr lang="en-US" sz="2400"/>
              <a:t>  </a:t>
            </a:r>
            <a:r>
              <a:rPr lang="en-US" sz="2400">
                <a:cs typeface="Arial" charset="0"/>
              </a:rPr>
              <a:t>→ </a:t>
            </a:r>
            <a:r>
              <a:rPr lang="en-US" sz="2400"/>
              <a:t>[Co(CN)</a:t>
            </a:r>
            <a:r>
              <a:rPr lang="en-US" sz="2400" baseline="-25000"/>
              <a:t>6</a:t>
            </a:r>
            <a:r>
              <a:rPr lang="en-US" sz="2400"/>
              <a:t>]</a:t>
            </a:r>
            <a:r>
              <a:rPr lang="en-US" sz="2400" baseline="30000"/>
              <a:t>4-</a:t>
            </a:r>
            <a:r>
              <a:rPr lang="en-US" sz="2400"/>
              <a:t>,       </a:t>
            </a:r>
            <a:r>
              <a:rPr lang="en-US" sz="2400" b="1" i="1"/>
              <a:t>E</a:t>
            </a:r>
            <a:r>
              <a:rPr lang="en-US" sz="2400" baseline="30000"/>
              <a:t>0</a:t>
            </a:r>
            <a:r>
              <a:rPr lang="en-US" sz="2400" baseline="-25000"/>
              <a:t>3</a:t>
            </a:r>
            <a:r>
              <a:rPr lang="en-US" sz="2400"/>
              <a:t> = -0.80 B</a:t>
            </a:r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250825" y="3286125"/>
            <a:ext cx="8966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</a:rPr>
              <a:t>Ион </a:t>
            </a:r>
            <a:r>
              <a:rPr lang="en-US" sz="2400">
                <a:latin typeface="Times New Roman" pitchFamily="18" charset="0"/>
              </a:rPr>
              <a:t>[Co(H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O)</a:t>
            </a:r>
            <a:r>
              <a:rPr lang="en-US" sz="2400" baseline="-25000">
                <a:latin typeface="Times New Roman" pitchFamily="18" charset="0"/>
              </a:rPr>
              <a:t>6</a:t>
            </a:r>
            <a:r>
              <a:rPr lang="en-US" sz="2400">
                <a:latin typeface="Times New Roman" pitchFamily="18" charset="0"/>
              </a:rPr>
              <a:t>]</a:t>
            </a:r>
            <a:r>
              <a:rPr lang="en-US" sz="2400" baseline="30000">
                <a:latin typeface="Times New Roman" pitchFamily="18" charset="0"/>
              </a:rPr>
              <a:t>3+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</a:rPr>
              <a:t>неустойчив в воде и окисляет ее с выделением О</a:t>
            </a:r>
            <a:r>
              <a:rPr lang="ru-RU" sz="2400" baseline="-25000">
                <a:latin typeface="Times New Roman" pitchFamily="18" charset="0"/>
              </a:rPr>
              <a:t>2</a:t>
            </a:r>
            <a:endParaRPr lang="ru-RU" sz="2400">
              <a:latin typeface="Times New Roman" pitchFamily="18" charset="0"/>
            </a:endParaRPr>
          </a:p>
          <a:p>
            <a:pPr algn="ctr"/>
            <a:r>
              <a:rPr lang="ru-RU" sz="2400">
                <a:latin typeface="Times New Roman" pitchFamily="18" charset="0"/>
              </a:rPr>
              <a:t>(</a:t>
            </a:r>
            <a:r>
              <a:rPr lang="en-US" sz="2400" b="1" i="1">
                <a:latin typeface="Times New Roman" pitchFamily="18" charset="0"/>
              </a:rPr>
              <a:t>E</a:t>
            </a:r>
            <a:r>
              <a:rPr lang="en-US" sz="2400" baseline="30000">
                <a:latin typeface="Times New Roman" pitchFamily="18" charset="0"/>
              </a:rPr>
              <a:t>0</a:t>
            </a:r>
            <a:r>
              <a:rPr lang="ru-RU" sz="2400" baseline="-25000">
                <a:latin typeface="Times New Roman" pitchFamily="18" charset="0"/>
              </a:rPr>
              <a:t>О</a:t>
            </a:r>
            <a:r>
              <a:rPr lang="ru-RU" baseline="-25000">
                <a:latin typeface="Times New Roman" pitchFamily="18" charset="0"/>
              </a:rPr>
              <a:t>2</a:t>
            </a:r>
            <a:r>
              <a:rPr lang="en-US" sz="2400" baseline="-25000">
                <a:latin typeface="Times New Roman" pitchFamily="18" charset="0"/>
              </a:rPr>
              <a:t>+4H</a:t>
            </a:r>
            <a:r>
              <a:rPr lang="en-US" sz="1400" baseline="30000">
                <a:latin typeface="Times New Roman" pitchFamily="18" charset="0"/>
              </a:rPr>
              <a:t>+</a:t>
            </a:r>
            <a:r>
              <a:rPr lang="ru-RU" sz="2400" baseline="-25000">
                <a:latin typeface="Times New Roman" pitchFamily="18" charset="0"/>
              </a:rPr>
              <a:t>/Н</a:t>
            </a:r>
            <a:r>
              <a:rPr lang="ru-RU" baseline="-25000">
                <a:latin typeface="Times New Roman" pitchFamily="18" charset="0"/>
              </a:rPr>
              <a:t>2</a:t>
            </a:r>
            <a:r>
              <a:rPr lang="ru-RU" sz="2400" baseline="-25000">
                <a:latin typeface="Times New Roman" pitchFamily="18" charset="0"/>
              </a:rPr>
              <a:t>О</a:t>
            </a:r>
            <a:r>
              <a:rPr lang="en-US" sz="2400">
                <a:latin typeface="Times New Roman" pitchFamily="18" charset="0"/>
              </a:rPr>
              <a:t> = 1.</a:t>
            </a:r>
            <a:r>
              <a:rPr lang="ru-RU" sz="2400">
                <a:latin typeface="Times New Roman" pitchFamily="18" charset="0"/>
              </a:rPr>
              <a:t>23</a:t>
            </a:r>
            <a:r>
              <a:rPr lang="en-US" sz="2400">
                <a:latin typeface="Times New Roman" pitchFamily="18" charset="0"/>
              </a:rPr>
              <a:t> B</a:t>
            </a:r>
            <a:r>
              <a:rPr lang="ru-RU" sz="2400">
                <a:latin typeface="Times New Roman" pitchFamily="18" charset="0"/>
              </a:rPr>
              <a:t>):</a:t>
            </a:r>
          </a:p>
          <a:p>
            <a:pPr algn="ctr"/>
            <a:endParaRPr lang="ru-RU" sz="2400">
              <a:latin typeface="Times New Roman" pitchFamily="18" charset="0"/>
            </a:endParaRPr>
          </a:p>
          <a:p>
            <a:pPr algn="ctr"/>
            <a:r>
              <a:rPr lang="ru-RU" sz="2400">
                <a:solidFill>
                  <a:srgbClr val="0000FF"/>
                </a:solidFill>
              </a:rPr>
              <a:t>4</a:t>
            </a:r>
            <a:r>
              <a:rPr lang="en-US" sz="2400">
                <a:solidFill>
                  <a:srgbClr val="0000FF"/>
                </a:solidFill>
              </a:rPr>
              <a:t>Co(OH)</a:t>
            </a:r>
            <a:r>
              <a:rPr lang="en-US" sz="2400" baseline="-25000">
                <a:solidFill>
                  <a:srgbClr val="0000FF"/>
                </a:solidFill>
              </a:rPr>
              <a:t>3</a:t>
            </a:r>
            <a:r>
              <a:rPr lang="en-US" sz="2400">
                <a:solidFill>
                  <a:srgbClr val="0000FF"/>
                </a:solidFill>
              </a:rPr>
              <a:t> + 4H</a:t>
            </a:r>
            <a:r>
              <a:rPr lang="en-US" sz="2400" baseline="-25000">
                <a:solidFill>
                  <a:srgbClr val="0000FF"/>
                </a:solidFill>
              </a:rPr>
              <a:t>2</a:t>
            </a:r>
            <a:r>
              <a:rPr lang="en-US" sz="2400">
                <a:solidFill>
                  <a:srgbClr val="0000FF"/>
                </a:solidFill>
              </a:rPr>
              <a:t>SO</a:t>
            </a:r>
            <a:r>
              <a:rPr lang="en-US" sz="2400" baseline="-25000">
                <a:solidFill>
                  <a:srgbClr val="0000FF"/>
                </a:solidFill>
              </a:rPr>
              <a:t>4</a:t>
            </a:r>
            <a:r>
              <a:rPr lang="en-US" sz="2400">
                <a:solidFill>
                  <a:srgbClr val="0000FF"/>
                </a:solidFill>
              </a:rPr>
              <a:t> = 4CoSO</a:t>
            </a:r>
            <a:r>
              <a:rPr lang="en-US" sz="2400" baseline="-25000">
                <a:solidFill>
                  <a:srgbClr val="0000FF"/>
                </a:solidFill>
              </a:rPr>
              <a:t>4</a:t>
            </a:r>
            <a:r>
              <a:rPr lang="en-US" sz="2400">
                <a:solidFill>
                  <a:srgbClr val="0000FF"/>
                </a:solidFill>
              </a:rPr>
              <a:t> + O</a:t>
            </a:r>
            <a:r>
              <a:rPr lang="en-US" sz="2400" baseline="-25000">
                <a:solidFill>
                  <a:srgbClr val="0000FF"/>
                </a:solidFill>
              </a:rPr>
              <a:t>2</a:t>
            </a:r>
            <a:r>
              <a:rPr lang="en-US" sz="2400">
                <a:solidFill>
                  <a:srgbClr val="0000FF"/>
                </a:solidFill>
              </a:rPr>
              <a:t> + 10H</a:t>
            </a:r>
            <a:r>
              <a:rPr lang="en-US" sz="2400" baseline="-25000">
                <a:solidFill>
                  <a:srgbClr val="0000FF"/>
                </a:solidFill>
              </a:rPr>
              <a:t>2</a:t>
            </a:r>
            <a:r>
              <a:rPr lang="en-US" sz="2400">
                <a:solidFill>
                  <a:srgbClr val="0000FF"/>
                </a:solidFill>
              </a:rPr>
              <a:t>O</a:t>
            </a:r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250825" y="5300663"/>
            <a:ext cx="869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latin typeface="Times New Roman" pitchFamily="18" charset="0"/>
              </a:rPr>
              <a:t>Комплексы </a:t>
            </a:r>
            <a:r>
              <a:rPr lang="en-US">
                <a:latin typeface="Times New Roman" pitchFamily="18" charset="0"/>
              </a:rPr>
              <a:t>Co(II)</a:t>
            </a:r>
            <a:r>
              <a:rPr lang="ru-RU">
                <a:latin typeface="Times New Roman" pitchFamily="18" charset="0"/>
              </a:rPr>
              <a:t>, наоборот, сами легко окисляются О</a:t>
            </a:r>
            <a:r>
              <a:rPr lang="ru-RU" baseline="-25000">
                <a:latin typeface="Times New Roman" pitchFamily="18" charset="0"/>
              </a:rPr>
              <a:t>2</a:t>
            </a:r>
            <a:r>
              <a:rPr lang="ru-RU">
                <a:latin typeface="Times New Roman" pitchFamily="18" charset="0"/>
              </a:rPr>
              <a:t> воздуха до соединений </a:t>
            </a:r>
            <a:r>
              <a:rPr lang="en-US">
                <a:latin typeface="Times New Roman" pitchFamily="18" charset="0"/>
              </a:rPr>
              <a:t>Co(III)</a:t>
            </a:r>
            <a:r>
              <a:rPr lang="ru-RU">
                <a:latin typeface="Times New Roman" pitchFamily="18" charset="0"/>
              </a:rPr>
              <a:t>:</a:t>
            </a:r>
          </a:p>
        </p:txBody>
      </p:sp>
      <p:sp>
        <p:nvSpPr>
          <p:cNvPr id="124938" name="Text Box 10"/>
          <p:cNvSpPr txBox="1">
            <a:spLocks noChangeArrowheads="1"/>
          </p:cNvSpPr>
          <p:nvPr/>
        </p:nvSpPr>
        <p:spPr bwMode="auto">
          <a:xfrm>
            <a:off x="395288" y="6021388"/>
            <a:ext cx="8570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C0000"/>
                </a:solidFill>
              </a:rPr>
              <a:t>4[Co(NH</a:t>
            </a:r>
            <a:r>
              <a:rPr lang="en-US" sz="2400" baseline="-25000">
                <a:solidFill>
                  <a:srgbClr val="CC0000"/>
                </a:solidFill>
              </a:rPr>
              <a:t>3</a:t>
            </a:r>
            <a:r>
              <a:rPr lang="en-US" sz="2400">
                <a:solidFill>
                  <a:srgbClr val="CC0000"/>
                </a:solidFill>
              </a:rPr>
              <a:t>)</a:t>
            </a:r>
            <a:r>
              <a:rPr lang="en-US" sz="2400" baseline="-25000">
                <a:solidFill>
                  <a:srgbClr val="CC0000"/>
                </a:solidFill>
              </a:rPr>
              <a:t>6</a:t>
            </a:r>
            <a:r>
              <a:rPr lang="en-US" sz="2400">
                <a:solidFill>
                  <a:srgbClr val="CC0000"/>
                </a:solidFill>
              </a:rPr>
              <a:t>]Cl</a:t>
            </a:r>
            <a:r>
              <a:rPr lang="en-US" sz="2400" baseline="-25000">
                <a:solidFill>
                  <a:srgbClr val="CC0000"/>
                </a:solidFill>
              </a:rPr>
              <a:t>2</a:t>
            </a:r>
            <a:r>
              <a:rPr lang="en-US" sz="2400">
                <a:solidFill>
                  <a:srgbClr val="CC0000"/>
                </a:solidFill>
              </a:rPr>
              <a:t> + O</a:t>
            </a:r>
            <a:r>
              <a:rPr lang="en-US" sz="2400" baseline="-25000">
                <a:solidFill>
                  <a:srgbClr val="CC0000"/>
                </a:solidFill>
              </a:rPr>
              <a:t>2</a:t>
            </a:r>
            <a:r>
              <a:rPr lang="en-US" sz="2400">
                <a:solidFill>
                  <a:srgbClr val="CC0000"/>
                </a:solidFill>
              </a:rPr>
              <a:t> + NH</a:t>
            </a:r>
            <a:r>
              <a:rPr lang="en-US" sz="2400" baseline="-25000">
                <a:solidFill>
                  <a:srgbClr val="CC0000"/>
                </a:solidFill>
              </a:rPr>
              <a:t>4</a:t>
            </a:r>
            <a:r>
              <a:rPr lang="en-US" sz="2400">
                <a:solidFill>
                  <a:srgbClr val="CC0000"/>
                </a:solidFill>
              </a:rPr>
              <a:t>Cl = 4[Co(NH</a:t>
            </a:r>
            <a:r>
              <a:rPr lang="en-US" sz="2400" baseline="-25000">
                <a:solidFill>
                  <a:srgbClr val="CC0000"/>
                </a:solidFill>
              </a:rPr>
              <a:t>3</a:t>
            </a:r>
            <a:r>
              <a:rPr lang="en-US" sz="2400">
                <a:solidFill>
                  <a:srgbClr val="CC0000"/>
                </a:solidFill>
              </a:rPr>
              <a:t>)</a:t>
            </a:r>
            <a:r>
              <a:rPr lang="en-US" sz="2400" baseline="-25000">
                <a:solidFill>
                  <a:srgbClr val="CC0000"/>
                </a:solidFill>
              </a:rPr>
              <a:t>6</a:t>
            </a:r>
            <a:r>
              <a:rPr lang="en-US" sz="2400">
                <a:solidFill>
                  <a:srgbClr val="CC0000"/>
                </a:solidFill>
              </a:rPr>
              <a:t>]Cl</a:t>
            </a:r>
            <a:r>
              <a:rPr lang="en-US" sz="2400" baseline="-25000">
                <a:solidFill>
                  <a:srgbClr val="CC0000"/>
                </a:solidFill>
              </a:rPr>
              <a:t>3</a:t>
            </a:r>
            <a:r>
              <a:rPr lang="en-US" sz="2400">
                <a:solidFill>
                  <a:srgbClr val="CC0000"/>
                </a:solidFill>
              </a:rPr>
              <a:t> + 4NH</a:t>
            </a:r>
            <a:r>
              <a:rPr lang="en-US" sz="2400" baseline="-25000">
                <a:solidFill>
                  <a:srgbClr val="CC0000"/>
                </a:solidFill>
              </a:rPr>
              <a:t>3</a:t>
            </a:r>
            <a:r>
              <a:rPr lang="en-US" sz="2400">
                <a:solidFill>
                  <a:srgbClr val="CC0000"/>
                </a:solidFill>
              </a:rPr>
              <a:t> + 2H</a:t>
            </a:r>
            <a:r>
              <a:rPr lang="en-US" sz="2400" baseline="-25000">
                <a:solidFill>
                  <a:srgbClr val="CC0000"/>
                </a:solidFill>
              </a:rPr>
              <a:t>2</a:t>
            </a:r>
            <a:r>
              <a:rPr lang="en-US" sz="2400">
                <a:solidFill>
                  <a:srgbClr val="CC0000"/>
                </a:solidFill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Электронное строение карбонилов металлов</a:t>
            </a:r>
          </a:p>
        </p:txBody>
      </p:sp>
      <p:pic>
        <p:nvPicPr>
          <p:cNvPr id="135171" name="Picture 4" descr="14"/>
          <p:cNvPicPr>
            <a:picLocks noChangeAspect="1" noChangeArrowheads="1"/>
          </p:cNvPicPr>
          <p:nvPr/>
        </p:nvPicPr>
        <p:blipFill>
          <a:blip r:embed="rId2"/>
          <a:srcRect b="14407"/>
          <a:stretch>
            <a:fillRect/>
          </a:stretch>
        </p:blipFill>
        <p:spPr bwMode="auto">
          <a:xfrm>
            <a:off x="250825" y="2420938"/>
            <a:ext cx="8713788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1258888" y="260350"/>
            <a:ext cx="670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Олефиновые комплексы</a:t>
            </a:r>
          </a:p>
        </p:txBody>
      </p:sp>
      <p:pic>
        <p:nvPicPr>
          <p:cNvPr id="136195" name="Picture 3" descr="fig1610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066800"/>
            <a:ext cx="34163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Picture 4" descr="Untitled-1"/>
          <p:cNvPicPr>
            <a:picLocks noChangeAspect="1" noChangeArrowheads="1"/>
          </p:cNvPicPr>
          <p:nvPr/>
        </p:nvPicPr>
        <p:blipFill>
          <a:blip r:embed="rId3"/>
          <a:srcRect b="18976"/>
          <a:stretch>
            <a:fillRect/>
          </a:stretch>
        </p:blipFill>
        <p:spPr bwMode="auto">
          <a:xfrm>
            <a:off x="250825" y="1773238"/>
            <a:ext cx="4337050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611188" y="5734050"/>
            <a:ext cx="367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[PtCl</a:t>
            </a:r>
            <a:r>
              <a:rPr lang="en-US" sz="2400" b="1" baseline="-25000"/>
              <a:t>3</a:t>
            </a:r>
            <a:r>
              <a:rPr lang="en-US" sz="2400" b="1"/>
              <a:t>(</a:t>
            </a:r>
            <a:r>
              <a:rPr lang="en-US" sz="2400" b="1">
                <a:sym typeface="Symbol" pitchFamily="18" charset="2"/>
              </a:rPr>
              <a:t></a:t>
            </a:r>
            <a:r>
              <a:rPr lang="en-US" sz="2400" b="1" baseline="30000"/>
              <a:t>2</a:t>
            </a:r>
            <a:r>
              <a:rPr lang="en-US" sz="2400" b="1"/>
              <a:t>-C</a:t>
            </a:r>
            <a:r>
              <a:rPr lang="en-US" sz="2400" b="1" baseline="-25000"/>
              <a:t>2</a:t>
            </a:r>
            <a:r>
              <a:rPr lang="en-US" sz="2400" b="1"/>
              <a:t>H</a:t>
            </a:r>
            <a:r>
              <a:rPr lang="en-US" sz="2400" b="1" baseline="-25000"/>
              <a:t>4</a:t>
            </a:r>
            <a:r>
              <a:rPr lang="en-US" sz="2400" b="1"/>
              <a:t>)]</a:t>
            </a:r>
            <a:r>
              <a:rPr lang="en-US" sz="2400" b="1" baseline="30000"/>
              <a:t>-</a:t>
            </a:r>
            <a:endParaRPr lang="ru-RU" sz="2400" b="1" baseline="30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1339850" y="152400"/>
            <a:ext cx="640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/>
              <a:t>Металлоцены</a:t>
            </a:r>
          </a:p>
        </p:txBody>
      </p:sp>
      <p:pic>
        <p:nvPicPr>
          <p:cNvPr id="111619" name="Picture 3" descr="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1125538"/>
            <a:ext cx="2457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0" name="Picture 4" descr="21"/>
          <p:cNvPicPr>
            <a:picLocks noChangeAspect="1" noChangeArrowheads="1"/>
          </p:cNvPicPr>
          <p:nvPr/>
        </p:nvPicPr>
        <p:blipFill>
          <a:blip r:embed="rId3"/>
          <a:srcRect l="29584" r="32312" b="51053"/>
          <a:stretch>
            <a:fillRect/>
          </a:stretch>
        </p:blipFill>
        <p:spPr bwMode="auto">
          <a:xfrm>
            <a:off x="4356100" y="1125538"/>
            <a:ext cx="13652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684213" y="3933825"/>
            <a:ext cx="4679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[Fe(</a:t>
            </a:r>
            <a:r>
              <a:rPr lang="en-US" sz="2400" b="1">
                <a:sym typeface="Symbol" pitchFamily="18" charset="2"/>
              </a:rPr>
              <a:t></a:t>
            </a:r>
            <a:r>
              <a:rPr lang="en-US" sz="2400" b="1" baseline="30000">
                <a:sym typeface="Symbol" pitchFamily="18" charset="2"/>
              </a:rPr>
              <a:t>5</a:t>
            </a:r>
            <a:r>
              <a:rPr lang="en-US" sz="2400" b="1">
                <a:sym typeface="Symbol" pitchFamily="18" charset="2"/>
              </a:rPr>
              <a:t>-</a:t>
            </a:r>
            <a:r>
              <a:rPr lang="en-US" sz="2400" b="1"/>
              <a:t>C</a:t>
            </a:r>
            <a:r>
              <a:rPr lang="en-US" sz="2400" b="1" baseline="-25000"/>
              <a:t>5</a:t>
            </a:r>
            <a:r>
              <a:rPr lang="en-US" sz="2400" b="1"/>
              <a:t>H</a:t>
            </a:r>
            <a:r>
              <a:rPr lang="en-US" sz="2400" b="1" baseline="-25000"/>
              <a:t>5</a:t>
            </a:r>
            <a:r>
              <a:rPr lang="en-US" sz="2400" b="1"/>
              <a:t>)</a:t>
            </a:r>
            <a:r>
              <a:rPr lang="en-US" sz="2400" b="1" baseline="-25000"/>
              <a:t>2</a:t>
            </a:r>
            <a:r>
              <a:rPr lang="en-US" sz="2400" b="1"/>
              <a:t>] – </a:t>
            </a:r>
            <a:r>
              <a:rPr lang="ru-RU" sz="2400" b="1">
                <a:solidFill>
                  <a:srgbClr val="0000CC"/>
                </a:solidFill>
              </a:rPr>
              <a:t>ферроцен </a:t>
            </a:r>
            <a:r>
              <a:rPr lang="ru-RU" sz="2400" b="1"/>
              <a:t>(сэндвич)</a:t>
            </a:r>
          </a:p>
        </p:txBody>
      </p:sp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323850" y="4724400"/>
            <a:ext cx="8532813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 b="1"/>
              <a:t>Получение ферроцена:</a:t>
            </a:r>
          </a:p>
          <a:p>
            <a:endParaRPr lang="ru-RU" sz="1600" b="1"/>
          </a:p>
          <a:p>
            <a:pPr algn="ctr"/>
            <a:r>
              <a:rPr lang="en-US" sz="2400" b="1"/>
              <a:t>C</a:t>
            </a:r>
            <a:r>
              <a:rPr lang="en-US" sz="2400" b="1" baseline="-25000"/>
              <a:t>5</a:t>
            </a:r>
            <a:r>
              <a:rPr lang="en-US" sz="2400" b="1"/>
              <a:t>H</a:t>
            </a:r>
            <a:r>
              <a:rPr lang="en-US" sz="2400" b="1" baseline="-25000"/>
              <a:t>6</a:t>
            </a:r>
            <a:r>
              <a:rPr lang="en-US" sz="2400" b="1"/>
              <a:t> + Na = Na</a:t>
            </a:r>
            <a:r>
              <a:rPr lang="ru-RU" sz="2400" b="1" baseline="30000"/>
              <a:t>+</a:t>
            </a:r>
            <a:r>
              <a:rPr lang="ru-RU" sz="2400" b="1"/>
              <a:t>(</a:t>
            </a:r>
            <a:r>
              <a:rPr lang="en-US" sz="2400" b="1"/>
              <a:t>C</a:t>
            </a:r>
            <a:r>
              <a:rPr lang="ru-RU" sz="2400" b="1" baseline="-25000"/>
              <a:t>5</a:t>
            </a:r>
            <a:r>
              <a:rPr lang="en-US" sz="2400" b="1"/>
              <a:t>H</a:t>
            </a:r>
            <a:r>
              <a:rPr lang="ru-RU" sz="2400" b="1" baseline="-25000"/>
              <a:t>5</a:t>
            </a:r>
            <a:r>
              <a:rPr lang="ru-RU" sz="2400" b="1"/>
              <a:t>)</a:t>
            </a:r>
            <a:r>
              <a:rPr lang="ru-RU" sz="2400" b="1" baseline="30000"/>
              <a:t>-</a:t>
            </a:r>
            <a:r>
              <a:rPr lang="ru-RU" sz="2400" b="1"/>
              <a:t> </a:t>
            </a:r>
            <a:r>
              <a:rPr lang="en-US" sz="2400" b="1"/>
              <a:t> + ½ H</a:t>
            </a:r>
            <a:r>
              <a:rPr lang="en-US" sz="2400" b="1" baseline="-25000"/>
              <a:t>2</a:t>
            </a:r>
            <a:endParaRPr lang="ru-RU" sz="2400" b="1" baseline="-25000"/>
          </a:p>
          <a:p>
            <a:pPr algn="ctr"/>
            <a:endParaRPr lang="en-US" sz="1600" b="1"/>
          </a:p>
          <a:p>
            <a:pPr algn="ctr"/>
            <a:r>
              <a:rPr lang="en-US" sz="2400" b="1"/>
              <a:t>FeCl</a:t>
            </a:r>
            <a:r>
              <a:rPr lang="ru-RU" sz="2400" b="1" baseline="-25000"/>
              <a:t>2</a:t>
            </a:r>
            <a:r>
              <a:rPr lang="ru-RU" sz="2400" b="1"/>
              <a:t> + 2</a:t>
            </a:r>
            <a:r>
              <a:rPr lang="en-US" sz="2400" b="1"/>
              <a:t>Na</a:t>
            </a:r>
            <a:r>
              <a:rPr lang="ru-RU" sz="2400" b="1" baseline="30000"/>
              <a:t>+</a:t>
            </a:r>
            <a:r>
              <a:rPr lang="ru-RU" sz="2400" b="1"/>
              <a:t>(</a:t>
            </a:r>
            <a:r>
              <a:rPr lang="en-US" sz="2400" b="1"/>
              <a:t>C</a:t>
            </a:r>
            <a:r>
              <a:rPr lang="ru-RU" sz="2400" b="1" baseline="-25000"/>
              <a:t>5</a:t>
            </a:r>
            <a:r>
              <a:rPr lang="en-US" sz="2400" b="1"/>
              <a:t>H</a:t>
            </a:r>
            <a:r>
              <a:rPr lang="ru-RU" sz="2400" b="1" baseline="-25000"/>
              <a:t>5</a:t>
            </a:r>
            <a:r>
              <a:rPr lang="ru-RU" sz="2400" b="1"/>
              <a:t>)</a:t>
            </a:r>
            <a:r>
              <a:rPr lang="ru-RU" sz="2400" b="1" baseline="30000"/>
              <a:t>-  </a:t>
            </a:r>
            <a:r>
              <a:rPr lang="ru-RU" sz="2400" b="1"/>
              <a:t>=  [</a:t>
            </a:r>
            <a:r>
              <a:rPr lang="en-US" sz="2400" b="1"/>
              <a:t>Fe</a:t>
            </a:r>
            <a:r>
              <a:rPr lang="ru-RU" sz="2400" b="1"/>
              <a:t>(</a:t>
            </a:r>
            <a:r>
              <a:rPr lang="en-US" sz="2400" b="1"/>
              <a:t>C</a:t>
            </a:r>
            <a:r>
              <a:rPr lang="ru-RU" sz="2400" b="1" baseline="-25000"/>
              <a:t>5</a:t>
            </a:r>
            <a:r>
              <a:rPr lang="en-US" sz="2400" b="1"/>
              <a:t>H</a:t>
            </a:r>
            <a:r>
              <a:rPr lang="ru-RU" sz="2400" b="1" baseline="-25000"/>
              <a:t>5</a:t>
            </a:r>
            <a:r>
              <a:rPr lang="ru-RU" sz="2400" b="1"/>
              <a:t>)</a:t>
            </a:r>
            <a:r>
              <a:rPr lang="ru-RU" sz="2400" b="1" baseline="-25000"/>
              <a:t>2</a:t>
            </a:r>
            <a:r>
              <a:rPr lang="ru-RU" sz="2400" b="1"/>
              <a:t>] + 2</a:t>
            </a:r>
            <a:r>
              <a:rPr lang="en-US" sz="2400" b="1"/>
              <a:t>NaCl</a:t>
            </a:r>
            <a:endParaRPr lang="ru-RU" sz="2400" b="1"/>
          </a:p>
          <a:p>
            <a:r>
              <a:rPr lang="ru-RU" sz="2100" b="1"/>
              <a:t>Растворители: эфир, тетрагидрофуран; инертная атмосфера</a:t>
            </a:r>
          </a:p>
        </p:txBody>
      </p:sp>
      <p:pic>
        <p:nvPicPr>
          <p:cNvPr id="137223" name="Picture 7" descr="ferrocen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052513"/>
            <a:ext cx="2916237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839788" y="381000"/>
            <a:ext cx="7464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/>
              <a:t>Ареновые комплексы</a:t>
            </a:r>
          </a:p>
        </p:txBody>
      </p:sp>
      <p:pic>
        <p:nvPicPr>
          <p:cNvPr id="138243" name="Picture 3" descr="Cr(bz)2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1484313"/>
            <a:ext cx="3716337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2339975" y="5430838"/>
            <a:ext cx="3384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</a:rPr>
              <a:t>	</a:t>
            </a:r>
            <a:r>
              <a:rPr lang="en-US" sz="2400" b="1"/>
              <a:t>[Cr(C</a:t>
            </a:r>
            <a:r>
              <a:rPr lang="en-US" sz="2400" b="1" baseline="-25000"/>
              <a:t>6</a:t>
            </a:r>
            <a:r>
              <a:rPr lang="en-US" sz="2400" b="1"/>
              <a:t>H</a:t>
            </a:r>
            <a:r>
              <a:rPr lang="en-US" sz="2400" b="1" baseline="-25000"/>
              <a:t>6</a:t>
            </a:r>
            <a:r>
              <a:rPr lang="en-US" sz="2400" b="1"/>
              <a:t>)</a:t>
            </a:r>
            <a:r>
              <a:rPr lang="en-US" sz="2400" b="1" baseline="-25000"/>
              <a:t>2</a:t>
            </a:r>
            <a:r>
              <a:rPr lang="en-US" sz="2400" b="1"/>
              <a:t>]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Полиядерные и кластерные комплексы</a:t>
            </a:r>
          </a:p>
        </p:txBody>
      </p:sp>
      <p:pic>
        <p:nvPicPr>
          <p:cNvPr id="139267" name="Picture 4" descr="Mn2(CO)10"/>
          <p:cNvPicPr>
            <a:picLocks noChangeAspect="1" noChangeArrowheads="1"/>
          </p:cNvPicPr>
          <p:nvPr/>
        </p:nvPicPr>
        <p:blipFill>
          <a:blip r:embed="rId2"/>
          <a:srcRect l="3976" t="15987" r="4169" b="15965"/>
          <a:stretch>
            <a:fillRect/>
          </a:stretch>
        </p:blipFill>
        <p:spPr bwMode="auto">
          <a:xfrm>
            <a:off x="468313" y="1700213"/>
            <a:ext cx="37036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68" name="Picture 5" descr="Os32"/>
          <p:cNvPicPr>
            <a:picLocks noChangeAspect="1" noChangeArrowheads="1"/>
          </p:cNvPicPr>
          <p:nvPr/>
        </p:nvPicPr>
        <p:blipFill>
          <a:blip r:embed="rId3"/>
          <a:srcRect l="3976" t="9967" r="2216" b="9941"/>
          <a:stretch>
            <a:fillRect/>
          </a:stretch>
        </p:blipFill>
        <p:spPr bwMode="auto">
          <a:xfrm>
            <a:off x="5076825" y="1700213"/>
            <a:ext cx="3419475" cy="283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9" name="Text Box 6"/>
          <p:cNvSpPr txBox="1">
            <a:spLocks noChangeArrowheads="1"/>
          </p:cNvSpPr>
          <p:nvPr/>
        </p:nvSpPr>
        <p:spPr bwMode="auto">
          <a:xfrm>
            <a:off x="395288" y="5160963"/>
            <a:ext cx="835342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[Mn</a:t>
            </a:r>
            <a:r>
              <a:rPr lang="en-US" sz="2400" b="1" baseline="-25000"/>
              <a:t>2</a:t>
            </a:r>
            <a:r>
              <a:rPr lang="en-US" sz="2400" b="1"/>
              <a:t>(CO)</a:t>
            </a:r>
            <a:r>
              <a:rPr lang="en-US" sz="2400" b="1" baseline="-25000"/>
              <a:t>10</a:t>
            </a:r>
            <a:r>
              <a:rPr lang="en-US" sz="2400" b="1"/>
              <a:t>]: 7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2 + 2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10 + 1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2(Mn–Mn) = 36; 36/2 = 18</a:t>
            </a:r>
          </a:p>
          <a:p>
            <a:pPr>
              <a:spcBef>
                <a:spcPct val="50000"/>
              </a:spcBef>
            </a:pPr>
            <a:r>
              <a:rPr lang="en-US" sz="2400" b="1"/>
              <a:t>[Os</a:t>
            </a:r>
            <a:r>
              <a:rPr lang="en-US" sz="2400" b="1" baseline="-25000"/>
              <a:t>3</a:t>
            </a:r>
            <a:r>
              <a:rPr lang="en-US" sz="2400" b="1"/>
              <a:t>(CO)</a:t>
            </a:r>
            <a:r>
              <a:rPr lang="en-US" sz="2400" b="1" baseline="-25000"/>
              <a:t>12</a:t>
            </a:r>
            <a:r>
              <a:rPr lang="en-US" sz="2400" b="1"/>
              <a:t>]: 8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3 + 2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12 + 3</a:t>
            </a:r>
            <a:r>
              <a:rPr lang="ru-RU" sz="2400" b="1"/>
              <a:t> </a:t>
            </a:r>
            <a:r>
              <a:rPr lang="en-US" sz="2400" b="1"/>
              <a:t>x</a:t>
            </a:r>
            <a:r>
              <a:rPr lang="ru-RU" sz="2400" b="1"/>
              <a:t> </a:t>
            </a:r>
            <a:r>
              <a:rPr lang="en-US" sz="2400" b="1"/>
              <a:t>2(Os–Os) = 54; 54/3 = 18 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ru-RU" sz="4000" b="1">
                <a:solidFill>
                  <a:schemeClr val="tx1"/>
                </a:solidFill>
              </a:rPr>
              <a:t>Примеры кластерных комплексов</a:t>
            </a:r>
          </a:p>
        </p:txBody>
      </p:sp>
      <p:pic>
        <p:nvPicPr>
          <p:cNvPr id="140291" name="Picture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557338"/>
            <a:ext cx="3167062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2" name="Picture 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484313"/>
            <a:ext cx="2808287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3" name="Text Box 6"/>
          <p:cNvSpPr txBox="1">
            <a:spLocks noChangeArrowheads="1"/>
          </p:cNvSpPr>
          <p:nvPr/>
        </p:nvSpPr>
        <p:spPr bwMode="auto">
          <a:xfrm>
            <a:off x="755650" y="4724400"/>
            <a:ext cx="3311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[M</a:t>
            </a:r>
            <a:r>
              <a:rPr lang="en-US" sz="2400" b="1" baseline="-25000"/>
              <a:t>6</a:t>
            </a:r>
            <a:r>
              <a:rPr lang="en-US" sz="2400" b="1"/>
              <a:t>X</a:t>
            </a:r>
            <a:r>
              <a:rPr lang="en-US" sz="2400" b="1" baseline="-25000"/>
              <a:t>14</a:t>
            </a:r>
            <a:r>
              <a:rPr lang="en-US" sz="2400" b="1"/>
              <a:t>]</a:t>
            </a:r>
            <a:r>
              <a:rPr lang="en-US" sz="2400" b="1" baseline="30000"/>
              <a:t>2-</a:t>
            </a:r>
            <a:r>
              <a:rPr lang="en-US" sz="2400" b="1"/>
              <a:t>: M = Mo, W; </a:t>
            </a:r>
          </a:p>
          <a:p>
            <a:r>
              <a:rPr lang="en-US" sz="2400" b="1"/>
              <a:t>X = Cl, Br, I</a:t>
            </a:r>
            <a:r>
              <a:rPr lang="ru-RU" sz="2400" b="1"/>
              <a:t>;</a:t>
            </a:r>
            <a:endParaRPr lang="en-US" sz="2400" b="1"/>
          </a:p>
          <a:p>
            <a:r>
              <a:rPr lang="en-US" sz="2400" b="1"/>
              <a:t>[M</a:t>
            </a:r>
            <a:r>
              <a:rPr lang="en-US" sz="2400" b="1" baseline="-25000"/>
              <a:t>6</a:t>
            </a:r>
            <a:r>
              <a:rPr lang="en-US" sz="2400" b="1"/>
              <a:t>(</a:t>
            </a:r>
            <a:r>
              <a:rPr lang="ru-RU" sz="2400" b="1">
                <a:sym typeface="Symbol" pitchFamily="18" charset="2"/>
              </a:rPr>
              <a:t></a:t>
            </a:r>
            <a:r>
              <a:rPr lang="en-US" sz="2400" b="1" baseline="-25000"/>
              <a:t>3</a:t>
            </a:r>
            <a:r>
              <a:rPr lang="en-US" sz="2400" b="1"/>
              <a:t>-X)</a:t>
            </a:r>
            <a:r>
              <a:rPr lang="en-US" sz="2400" b="1" baseline="-25000"/>
              <a:t>8</a:t>
            </a:r>
            <a:r>
              <a:rPr lang="en-US" sz="2400" b="1"/>
              <a:t>X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2-</a:t>
            </a:r>
            <a:endParaRPr lang="ru-RU" sz="2400" b="1"/>
          </a:p>
        </p:txBody>
      </p:sp>
      <p:sp>
        <p:nvSpPr>
          <p:cNvPr id="140294" name="Text Box 7"/>
          <p:cNvSpPr txBox="1">
            <a:spLocks noChangeArrowheads="1"/>
          </p:cNvSpPr>
          <p:nvPr/>
        </p:nvSpPr>
        <p:spPr bwMode="auto">
          <a:xfrm>
            <a:off x="5003800" y="4724400"/>
            <a:ext cx="3671888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[M</a:t>
            </a:r>
            <a:r>
              <a:rPr lang="en-US" sz="2400" b="1" baseline="-25000"/>
              <a:t>6</a:t>
            </a:r>
            <a:r>
              <a:rPr lang="en-US" sz="2400" b="1"/>
              <a:t>X</a:t>
            </a:r>
            <a:r>
              <a:rPr lang="en-US" sz="2400" b="1" baseline="-25000"/>
              <a:t>18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  <a:r>
              <a:rPr lang="en-US" sz="2400" b="1"/>
              <a:t>: M = Nb, Ta; </a:t>
            </a:r>
          </a:p>
          <a:p>
            <a:r>
              <a:rPr lang="en-US" sz="2400" b="1"/>
              <a:t>X = Cl, Br, I</a:t>
            </a:r>
            <a:r>
              <a:rPr lang="ru-RU" sz="2400" b="1"/>
              <a:t>;</a:t>
            </a:r>
            <a:endParaRPr lang="en-US" sz="2400" b="1"/>
          </a:p>
          <a:p>
            <a:r>
              <a:rPr lang="en-US" sz="2400" b="1"/>
              <a:t>[M</a:t>
            </a:r>
            <a:r>
              <a:rPr lang="en-US" sz="2400" b="1" baseline="-25000"/>
              <a:t>6</a:t>
            </a:r>
            <a:r>
              <a:rPr lang="en-US" sz="2400" b="1"/>
              <a:t>(</a:t>
            </a:r>
            <a:r>
              <a:rPr lang="ru-RU" sz="2400" b="1">
                <a:sym typeface="Symbol" pitchFamily="18" charset="2"/>
              </a:rPr>
              <a:t></a:t>
            </a:r>
            <a:r>
              <a:rPr lang="en-US" sz="2400" b="1" baseline="-25000"/>
              <a:t>2</a:t>
            </a:r>
            <a:r>
              <a:rPr lang="en-US" sz="2400" b="1"/>
              <a:t>-X)</a:t>
            </a:r>
            <a:r>
              <a:rPr lang="en-US" sz="2400" b="1" baseline="-25000"/>
              <a:t>12</a:t>
            </a:r>
            <a:r>
              <a:rPr lang="en-US" sz="2400" b="1"/>
              <a:t>X</a:t>
            </a:r>
            <a:r>
              <a:rPr lang="en-US" sz="2400" b="1" baseline="-25000"/>
              <a:t>6</a:t>
            </a:r>
            <a:r>
              <a:rPr lang="en-US" sz="2400" b="1"/>
              <a:t>]</a:t>
            </a:r>
            <a:r>
              <a:rPr lang="en-US" sz="2400" b="1" baseline="30000"/>
              <a:t>2+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2299</Words>
  <Application>Microsoft Office PowerPoint</Application>
  <PresentationFormat>Экран (4:3)</PresentationFormat>
  <Paragraphs>516</Paragraphs>
  <Slides>101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101</vt:i4>
      </vt:variant>
    </vt:vector>
  </HeadingPairs>
  <TitlesOfParts>
    <vt:vector size="110" baseType="lpstr">
      <vt:lpstr>Arial</vt:lpstr>
      <vt:lpstr>Times New Roman</vt:lpstr>
      <vt:lpstr>Wingdings 3</vt:lpstr>
      <vt:lpstr>Bookman Old Style</vt:lpstr>
      <vt:lpstr>Symbol</vt:lpstr>
      <vt:lpstr>Оформление по умолчанию</vt:lpstr>
      <vt:lpstr>Документ Microsoft Word</vt:lpstr>
      <vt:lpstr>CS ChemDraw Drawing</vt:lpstr>
      <vt:lpstr>Adobe Photoshop Image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Примеры лигандов</vt:lpstr>
      <vt:lpstr>Слайд 16</vt:lpstr>
      <vt:lpstr>Слайд 17</vt:lpstr>
      <vt:lpstr>КООРДИНАЦИОННЫЕ ЧИСЛА И КООРДИНАЦИОННЫЕ ПОЛИЭДРЫ</vt:lpstr>
      <vt:lpstr>КЧ = 4 – огромное число соединений (тетраэдр или квадрат)</vt:lpstr>
      <vt:lpstr>Слайд 20</vt:lpstr>
      <vt:lpstr>Слайд 21</vt:lpstr>
      <vt:lpstr>Гемоглобин</vt:lpstr>
      <vt:lpstr>Слайд 23</vt:lpstr>
      <vt:lpstr>Слайд 24</vt:lpstr>
      <vt:lpstr>Слайд 25</vt:lpstr>
      <vt:lpstr>КЧ = 8</vt:lpstr>
      <vt:lpstr>КЧ = 9</vt:lpstr>
      <vt:lpstr>КЧ = 10, 12</vt:lpstr>
      <vt:lpstr>Слайд 29</vt:lpstr>
      <vt:lpstr>Слайд 30</vt:lpstr>
      <vt:lpstr>Определение строения изомеров</vt:lpstr>
      <vt:lpstr>Слайд 32</vt:lpstr>
      <vt:lpstr>Связевая изомерия </vt:lpstr>
      <vt:lpstr>Координационная изомерия </vt:lpstr>
      <vt:lpstr>Координационная полимерия </vt:lpstr>
      <vt:lpstr>Хиральность и оптическая изомерия</vt:lpstr>
      <vt:lpstr>Слайд 37</vt:lpstr>
      <vt:lpstr>Термодинамические свойства комплексов</vt:lpstr>
      <vt:lpstr>Слайд 39</vt:lpstr>
      <vt:lpstr>Хелатный эффект </vt:lpstr>
      <vt:lpstr>Ряд устойчивости  Ирвинга-Вильямса</vt:lpstr>
      <vt:lpstr>Кинетическая устойчивость комплексов</vt:lpstr>
      <vt:lpstr>Инертные и лабильные комплексы</vt:lpstr>
      <vt:lpstr>Инертные и лабильные комплексы</vt:lpstr>
      <vt:lpstr>Инертные и лабильные комплексы</vt:lpstr>
      <vt:lpstr>Механизмы реакций замещения лигандов</vt:lpstr>
      <vt:lpstr>Слайд 47</vt:lpstr>
      <vt:lpstr>Слайд 48</vt:lpstr>
      <vt:lpstr>Метод валентных связей</vt:lpstr>
      <vt:lpstr>Слайд 50</vt:lpstr>
      <vt:lpstr>Слайд 51</vt:lpstr>
      <vt:lpstr>Слайд 52</vt:lpstr>
      <vt:lpstr>Карбонилы металлов</vt:lpstr>
      <vt:lpstr>Слайд 54</vt:lpstr>
      <vt:lpstr>Теория кристаллического поля</vt:lpstr>
      <vt:lpstr>Слайд 56</vt:lpstr>
      <vt:lpstr>Слайд 57</vt:lpstr>
      <vt:lpstr>Слайд 58</vt:lpstr>
      <vt:lpstr>Октаэдрические комплексы</vt:lpstr>
      <vt:lpstr>Тетраэдрические комплексы</vt:lpstr>
      <vt:lpstr>Слайд 61</vt:lpstr>
      <vt:lpstr>Слайд 62</vt:lpstr>
      <vt:lpstr>Слайд 63</vt:lpstr>
      <vt:lpstr>Слайд 64</vt:lpstr>
      <vt:lpstr>Спектрохимический ряд лигандов (Р. Цусида)</vt:lpstr>
      <vt:lpstr>Слайд 66</vt:lpstr>
      <vt:lpstr>Слайд 67</vt:lpstr>
      <vt:lpstr>Электронные спектры поглощения (окраска)</vt:lpstr>
      <vt:lpstr>Слайд 69</vt:lpstr>
      <vt:lpstr>Слайд 70</vt:lpstr>
      <vt:lpstr>Слайд 71</vt:lpstr>
      <vt:lpstr>Спектрохимический ряд металлов</vt:lpstr>
      <vt:lpstr>Слайд 73</vt:lpstr>
      <vt:lpstr>Магнитные свойства комплексов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Молекулярные орбитали СО </vt:lpstr>
      <vt:lpstr>Слайд 86</vt:lpstr>
      <vt:lpstr>Методы синтеза КС</vt:lpstr>
      <vt:lpstr>Слайд 88</vt:lpstr>
      <vt:lpstr>Реакции синтеза в неводных растворах</vt:lpstr>
      <vt:lpstr>Окислительно-восстановительные  реакции в растворах</vt:lpstr>
      <vt:lpstr>Слайд 91</vt:lpstr>
      <vt:lpstr>Слайд 92</vt:lpstr>
      <vt:lpstr>Слайд 93</vt:lpstr>
      <vt:lpstr>Электронное строение карбонилов металлов</vt:lpstr>
      <vt:lpstr>Слайд 95</vt:lpstr>
      <vt:lpstr>Слайд 96</vt:lpstr>
      <vt:lpstr>Слайд 97</vt:lpstr>
      <vt:lpstr>Полиядерные и кластерные комплексы</vt:lpstr>
      <vt:lpstr>Примеры кластерных комплексов</vt:lpstr>
      <vt:lpstr>Кратные связи М-М</vt:lpstr>
      <vt:lpstr>Кратные связи М–М</vt:lpstr>
    </vt:vector>
  </TitlesOfParts>
  <Company>KSU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ramirov</dc:creator>
  <cp:lastModifiedBy>Гульшат</cp:lastModifiedBy>
  <cp:revision>22</cp:revision>
  <dcterms:created xsi:type="dcterms:W3CDTF">2010-11-18T12:51:22Z</dcterms:created>
  <dcterms:modified xsi:type="dcterms:W3CDTF">2020-04-07T17:13:42Z</dcterms:modified>
</cp:coreProperties>
</file>